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Lst>
  <p:notesMasterIdLst>
    <p:notesMasterId r:id="rId62"/>
  </p:notesMasterIdLst>
  <p:handoutMasterIdLst>
    <p:handoutMasterId r:id="rId63"/>
  </p:handoutMasterIdLst>
  <p:sldIdLst>
    <p:sldId id="369" r:id="rId2"/>
    <p:sldId id="370" r:id="rId3"/>
    <p:sldId id="371" r:id="rId4"/>
    <p:sldId id="312" r:id="rId5"/>
    <p:sldId id="372" r:id="rId6"/>
    <p:sldId id="257" r:id="rId7"/>
    <p:sldId id="387" r:id="rId8"/>
    <p:sldId id="389" r:id="rId9"/>
    <p:sldId id="305" r:id="rId10"/>
    <p:sldId id="311" r:id="rId11"/>
    <p:sldId id="292" r:id="rId12"/>
    <p:sldId id="293" r:id="rId13"/>
    <p:sldId id="321" r:id="rId14"/>
    <p:sldId id="366" r:id="rId15"/>
    <p:sldId id="294" r:id="rId16"/>
    <p:sldId id="322" r:id="rId17"/>
    <p:sldId id="323" r:id="rId18"/>
    <p:sldId id="324" r:id="rId19"/>
    <p:sldId id="367" r:id="rId20"/>
    <p:sldId id="342" r:id="rId21"/>
    <p:sldId id="325" r:id="rId22"/>
    <p:sldId id="343" r:id="rId23"/>
    <p:sldId id="344" r:id="rId24"/>
    <p:sldId id="345" r:id="rId25"/>
    <p:sldId id="346" r:id="rId26"/>
    <p:sldId id="347" r:id="rId27"/>
    <p:sldId id="361" r:id="rId28"/>
    <p:sldId id="348" r:id="rId29"/>
    <p:sldId id="349" r:id="rId30"/>
    <p:sldId id="350" r:id="rId31"/>
    <p:sldId id="351" r:id="rId32"/>
    <p:sldId id="352" r:id="rId33"/>
    <p:sldId id="353" r:id="rId34"/>
    <p:sldId id="354" r:id="rId35"/>
    <p:sldId id="326" r:id="rId36"/>
    <p:sldId id="363" r:id="rId37"/>
    <p:sldId id="327" r:id="rId38"/>
    <p:sldId id="355" r:id="rId39"/>
    <p:sldId id="362" r:id="rId40"/>
    <p:sldId id="328" r:id="rId41"/>
    <p:sldId id="368" r:id="rId42"/>
    <p:sldId id="357" r:id="rId43"/>
    <p:sldId id="358" r:id="rId44"/>
    <p:sldId id="329" r:id="rId45"/>
    <p:sldId id="330" r:id="rId46"/>
    <p:sldId id="331" r:id="rId47"/>
    <p:sldId id="332" r:id="rId48"/>
    <p:sldId id="333" r:id="rId49"/>
    <p:sldId id="359" r:id="rId50"/>
    <p:sldId id="360" r:id="rId51"/>
    <p:sldId id="334" r:id="rId52"/>
    <p:sldId id="335" r:id="rId53"/>
    <p:sldId id="336" r:id="rId54"/>
    <p:sldId id="364" r:id="rId55"/>
    <p:sldId id="337" r:id="rId56"/>
    <p:sldId id="338" r:id="rId57"/>
    <p:sldId id="365" r:id="rId58"/>
    <p:sldId id="339" r:id="rId59"/>
    <p:sldId id="340" r:id="rId60"/>
    <p:sldId id="341" r:id="rId6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699FF"/>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07" autoAdjust="0"/>
    <p:restoredTop sz="94625" autoAdjust="0"/>
  </p:normalViewPr>
  <p:slideViewPr>
    <p:cSldViewPr>
      <p:cViewPr varScale="1">
        <p:scale>
          <a:sx n="78" d="100"/>
          <a:sy n="78" d="100"/>
        </p:scale>
        <p:origin x="174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10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5974796D-D960-43C1-BD1F-A2DE0780F74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sr-Latn-CS"/>
          </a:p>
        </p:txBody>
      </p:sp>
      <p:sp>
        <p:nvSpPr>
          <p:cNvPr id="61443" name="Rectangle 3">
            <a:extLst>
              <a:ext uri="{FF2B5EF4-FFF2-40B4-BE49-F238E27FC236}">
                <a16:creationId xmlns:a16="http://schemas.microsoft.com/office/drawing/2014/main" id="{E5DD47A1-2786-4F3B-B6A7-1F3894715C50}"/>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sr-Latn-CS"/>
          </a:p>
        </p:txBody>
      </p:sp>
      <p:sp>
        <p:nvSpPr>
          <p:cNvPr id="61444" name="Rectangle 4">
            <a:extLst>
              <a:ext uri="{FF2B5EF4-FFF2-40B4-BE49-F238E27FC236}">
                <a16:creationId xmlns:a16="http://schemas.microsoft.com/office/drawing/2014/main" id="{5A35B2C8-564C-440C-B250-271460F8763E}"/>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sr-Latn-CS"/>
          </a:p>
        </p:txBody>
      </p:sp>
      <p:sp>
        <p:nvSpPr>
          <p:cNvPr id="61445" name="Rectangle 5">
            <a:extLst>
              <a:ext uri="{FF2B5EF4-FFF2-40B4-BE49-F238E27FC236}">
                <a16:creationId xmlns:a16="http://schemas.microsoft.com/office/drawing/2014/main" id="{CA239040-0997-4E80-9614-E164E06FD4FF}"/>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218494B-C815-4DB7-8CA0-91AA441BDEBC}" type="slidenum">
              <a:rPr lang="sr-Latn-CS" altLang="en-US"/>
              <a:pPr>
                <a:defRPr/>
              </a:pPr>
              <a:t>‹#›</a:t>
            </a:fld>
            <a:endParaRPr lang="sr-Latn-C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5ED0B3F0-6796-4C13-B1C6-2999745E1BA4}"/>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sr-Latn-CS"/>
          </a:p>
        </p:txBody>
      </p:sp>
      <p:sp>
        <p:nvSpPr>
          <p:cNvPr id="56323" name="Rectangle 3">
            <a:extLst>
              <a:ext uri="{FF2B5EF4-FFF2-40B4-BE49-F238E27FC236}">
                <a16:creationId xmlns:a16="http://schemas.microsoft.com/office/drawing/2014/main" id="{7C682A98-1994-432E-8FF2-5E22BD6AC2CD}"/>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sr-Latn-CS"/>
          </a:p>
        </p:txBody>
      </p:sp>
      <p:sp>
        <p:nvSpPr>
          <p:cNvPr id="4100" name="Rectangle 4">
            <a:extLst>
              <a:ext uri="{FF2B5EF4-FFF2-40B4-BE49-F238E27FC236}">
                <a16:creationId xmlns:a16="http://schemas.microsoft.com/office/drawing/2014/main" id="{ED4FEED6-2FE9-45F6-8E4D-E764CD92198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5">
            <a:extLst>
              <a:ext uri="{FF2B5EF4-FFF2-40B4-BE49-F238E27FC236}">
                <a16:creationId xmlns:a16="http://schemas.microsoft.com/office/drawing/2014/main" id="{B026C262-C989-4344-80D7-1FCFB5821F42}"/>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noProof="0"/>
              <a:t>Click to edit Master text styles</a:t>
            </a:r>
          </a:p>
          <a:p>
            <a:pPr lvl="1"/>
            <a:r>
              <a:rPr lang="sr-Latn-CS" noProof="0"/>
              <a:t>Second level</a:t>
            </a:r>
          </a:p>
          <a:p>
            <a:pPr lvl="2"/>
            <a:r>
              <a:rPr lang="sr-Latn-CS" noProof="0"/>
              <a:t>Third level</a:t>
            </a:r>
          </a:p>
          <a:p>
            <a:pPr lvl="3"/>
            <a:r>
              <a:rPr lang="sr-Latn-CS" noProof="0"/>
              <a:t>Fourth level</a:t>
            </a:r>
          </a:p>
          <a:p>
            <a:pPr lvl="4"/>
            <a:r>
              <a:rPr lang="sr-Latn-CS" noProof="0"/>
              <a:t>Fifth level</a:t>
            </a:r>
          </a:p>
        </p:txBody>
      </p:sp>
      <p:sp>
        <p:nvSpPr>
          <p:cNvPr id="56326" name="Rectangle 6">
            <a:extLst>
              <a:ext uri="{FF2B5EF4-FFF2-40B4-BE49-F238E27FC236}">
                <a16:creationId xmlns:a16="http://schemas.microsoft.com/office/drawing/2014/main" id="{F724AF35-7F6C-4F3B-B7C3-DB8104FEBE10}"/>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sr-Latn-CS"/>
          </a:p>
        </p:txBody>
      </p:sp>
      <p:sp>
        <p:nvSpPr>
          <p:cNvPr id="56327" name="Rectangle 7">
            <a:extLst>
              <a:ext uri="{FF2B5EF4-FFF2-40B4-BE49-F238E27FC236}">
                <a16:creationId xmlns:a16="http://schemas.microsoft.com/office/drawing/2014/main" id="{F862C058-0175-4E92-8B78-F40FE43B6661}"/>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9EE8788-430B-4795-B2AF-492DAE982DD1}" type="slidenum">
              <a:rPr lang="sr-Latn-CS" altLang="en-US"/>
              <a:pPr>
                <a:defRPr/>
              </a:pPr>
              <a:t>‹#›</a:t>
            </a:fld>
            <a:endParaRPr lang="sr-Latn-C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Čuvar mesta za sliku na slajdu 1">
            <a:extLst>
              <a:ext uri="{FF2B5EF4-FFF2-40B4-BE49-F238E27FC236}">
                <a16:creationId xmlns:a16="http://schemas.microsoft.com/office/drawing/2014/main" id="{A9EC7EC2-7BA9-4DCF-9735-79037A9F9C88}"/>
              </a:ext>
            </a:extLst>
          </p:cNvPr>
          <p:cNvSpPr>
            <a:spLocks noGrp="1" noRot="1" noChangeAspect="1" noTextEdit="1"/>
          </p:cNvSpPr>
          <p:nvPr>
            <p:ph type="sldImg"/>
          </p:nvPr>
        </p:nvSpPr>
        <p:spPr>
          <a:ln/>
        </p:spPr>
      </p:sp>
      <p:sp>
        <p:nvSpPr>
          <p:cNvPr id="9219" name="Čuvar mesta za napomene 2">
            <a:extLst>
              <a:ext uri="{FF2B5EF4-FFF2-40B4-BE49-F238E27FC236}">
                <a16:creationId xmlns:a16="http://schemas.microsoft.com/office/drawing/2014/main" id="{022078A5-7727-4353-889E-47EF5D72689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a:latin typeface="Arial" panose="020B0604020202020204" pitchFamily="34" charset="0"/>
            </a:endParaRPr>
          </a:p>
        </p:txBody>
      </p:sp>
      <p:sp>
        <p:nvSpPr>
          <p:cNvPr id="9220" name="Čuvar mesta za broj slajda 3">
            <a:extLst>
              <a:ext uri="{FF2B5EF4-FFF2-40B4-BE49-F238E27FC236}">
                <a16:creationId xmlns:a16="http://schemas.microsoft.com/office/drawing/2014/main" id="{A40FC7A1-F023-4D3C-B245-E64F3FE1CD4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231D4E9-7DCC-4A1B-8DAC-36157A9E750D}" type="slidenum">
              <a:rPr lang="en-US" altLang="en-US" smtClean="0">
                <a:latin typeface="Tahoma" panose="020B0604030504040204" pitchFamily="34" charset="0"/>
                <a:cs typeface="Arial" panose="020B0604020202020204" pitchFamily="34" charset="0"/>
              </a:rPr>
              <a:pPr>
                <a:spcBef>
                  <a:spcPct val="0"/>
                </a:spcBef>
              </a:pPr>
              <a:t>3</a:t>
            </a:fld>
            <a:endParaRPr lang="en-US" altLang="en-US">
              <a:latin typeface="Tahoma" panose="020B060403050404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099232DB-239A-4818-B19B-3C58F5A10B52}"/>
              </a:ext>
            </a:extLst>
          </p:cNvPr>
          <p:cNvGrpSpPr>
            <a:grpSpLocks/>
          </p:cNvGrpSpPr>
          <p:nvPr/>
        </p:nvGrpSpPr>
        <p:grpSpPr bwMode="auto">
          <a:xfrm>
            <a:off x="1658938" y="1600200"/>
            <a:ext cx="6837362" cy="3200400"/>
            <a:chOff x="1045" y="1008"/>
            <a:chExt cx="4307" cy="2016"/>
          </a:xfrm>
        </p:grpSpPr>
        <p:sp>
          <p:nvSpPr>
            <p:cNvPr id="5" name="Oval 3">
              <a:extLst>
                <a:ext uri="{FF2B5EF4-FFF2-40B4-BE49-F238E27FC236}">
                  <a16:creationId xmlns:a16="http://schemas.microsoft.com/office/drawing/2014/main" id="{E699C732-0AA6-4819-8339-4C7FD53F84B7}"/>
                </a:ext>
              </a:extLst>
            </p:cNvPr>
            <p:cNvSpPr>
              <a:spLocks noChangeArrowheads="1"/>
            </p:cNvSpPr>
            <p:nvPr/>
          </p:nvSpPr>
          <p:spPr bwMode="hidden">
            <a:xfrm flipH="1">
              <a:off x="4392" y="1008"/>
              <a:ext cx="960" cy="960"/>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6" name="Oval 4">
              <a:extLst>
                <a:ext uri="{FF2B5EF4-FFF2-40B4-BE49-F238E27FC236}">
                  <a16:creationId xmlns:a16="http://schemas.microsoft.com/office/drawing/2014/main" id="{84C6E56E-4FC4-4D29-92EB-6812F7D3A963}"/>
                </a:ext>
              </a:extLst>
            </p:cNvPr>
            <p:cNvSpPr>
              <a:spLocks noChangeArrowheads="1"/>
            </p:cNvSpPr>
            <p:nvPr/>
          </p:nvSpPr>
          <p:spPr bwMode="hidden">
            <a:xfrm flipH="1">
              <a:off x="3264" y="1008"/>
              <a:ext cx="960" cy="960"/>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7" name="Oval 5">
              <a:extLst>
                <a:ext uri="{FF2B5EF4-FFF2-40B4-BE49-F238E27FC236}">
                  <a16:creationId xmlns:a16="http://schemas.microsoft.com/office/drawing/2014/main" id="{73255AB1-4151-4D2D-A0A7-5EFF5475C5C5}"/>
                </a:ext>
              </a:extLst>
            </p:cNvPr>
            <p:cNvSpPr>
              <a:spLocks noChangeArrowheads="1"/>
            </p:cNvSpPr>
            <p:nvPr/>
          </p:nvSpPr>
          <p:spPr bwMode="hidden">
            <a:xfrm flipH="1">
              <a:off x="2136" y="1008"/>
              <a:ext cx="960" cy="960"/>
            </a:xfrm>
            <a:prstGeom prst="ellipse">
              <a:avLst/>
            </a:prstGeom>
            <a:noFill/>
            <a:ln w="28575">
              <a:solidFill>
                <a:schemeClr val="accent2"/>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8" name="Oval 6">
              <a:extLst>
                <a:ext uri="{FF2B5EF4-FFF2-40B4-BE49-F238E27FC236}">
                  <a16:creationId xmlns:a16="http://schemas.microsoft.com/office/drawing/2014/main" id="{FDC6D90D-EC4E-40B4-92F6-EAD9D915453C}"/>
                </a:ext>
              </a:extLst>
            </p:cNvPr>
            <p:cNvSpPr>
              <a:spLocks noChangeArrowheads="1"/>
            </p:cNvSpPr>
            <p:nvPr/>
          </p:nvSpPr>
          <p:spPr bwMode="hidden">
            <a:xfrm flipH="1">
              <a:off x="2136" y="2064"/>
              <a:ext cx="960" cy="960"/>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9" name="Oval 7">
              <a:extLst>
                <a:ext uri="{FF2B5EF4-FFF2-40B4-BE49-F238E27FC236}">
                  <a16:creationId xmlns:a16="http://schemas.microsoft.com/office/drawing/2014/main" id="{0CF9A702-7897-48E9-B6B0-5C46149C8430}"/>
                </a:ext>
              </a:extLst>
            </p:cNvPr>
            <p:cNvSpPr>
              <a:spLocks noChangeArrowheads="1"/>
            </p:cNvSpPr>
            <p:nvPr/>
          </p:nvSpPr>
          <p:spPr bwMode="hidden">
            <a:xfrm flipH="1">
              <a:off x="1045" y="2064"/>
              <a:ext cx="960" cy="960"/>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10" name="Oval 8">
              <a:extLst>
                <a:ext uri="{FF2B5EF4-FFF2-40B4-BE49-F238E27FC236}">
                  <a16:creationId xmlns:a16="http://schemas.microsoft.com/office/drawing/2014/main" id="{D643D1FA-F60F-40E6-A806-A14CF01A9AEA}"/>
                </a:ext>
              </a:extLst>
            </p:cNvPr>
            <p:cNvSpPr>
              <a:spLocks noChangeArrowheads="1"/>
            </p:cNvSpPr>
            <p:nvPr/>
          </p:nvSpPr>
          <p:spPr bwMode="hidden">
            <a:xfrm flipH="1">
              <a:off x="4392" y="2064"/>
              <a:ext cx="960" cy="960"/>
            </a:xfrm>
            <a:prstGeom prst="ellipse">
              <a:avLst/>
            </a:prstGeom>
            <a:noFill/>
            <a:ln w="28575">
              <a:solidFill>
                <a:schemeClr val="accent2"/>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grpSp>
      <p:sp>
        <p:nvSpPr>
          <p:cNvPr id="282636" name="Rectangle 12"/>
          <p:cNvSpPr>
            <a:spLocks noGrp="1" noChangeArrowheads="1"/>
          </p:cNvSpPr>
          <p:nvPr>
            <p:ph type="ctrTitle"/>
          </p:nvPr>
        </p:nvSpPr>
        <p:spPr>
          <a:xfrm>
            <a:off x="685800" y="1219200"/>
            <a:ext cx="7772400" cy="1933575"/>
          </a:xfrm>
        </p:spPr>
        <p:txBody>
          <a:bodyPr anchor="b"/>
          <a:lstStyle>
            <a:lvl1pPr algn="r">
              <a:defRPr sz="4400"/>
            </a:lvl1pPr>
          </a:lstStyle>
          <a:p>
            <a:r>
              <a:rPr lang="en-US"/>
              <a:t>Click to edit Master title style</a:t>
            </a:r>
          </a:p>
        </p:txBody>
      </p:sp>
      <p:sp>
        <p:nvSpPr>
          <p:cNvPr id="282637"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r>
              <a:rPr lang="en-US"/>
              <a:t>Click to edit Master subtitle style</a:t>
            </a:r>
          </a:p>
        </p:txBody>
      </p:sp>
      <p:sp>
        <p:nvSpPr>
          <p:cNvPr id="11" name="Rectangle 9">
            <a:extLst>
              <a:ext uri="{FF2B5EF4-FFF2-40B4-BE49-F238E27FC236}">
                <a16:creationId xmlns:a16="http://schemas.microsoft.com/office/drawing/2014/main" id="{5ABE90B9-C038-4131-AD12-B5D79E532595}"/>
              </a:ext>
            </a:extLst>
          </p:cNvPr>
          <p:cNvSpPr>
            <a:spLocks noGrp="1" noChangeArrowheads="1"/>
          </p:cNvSpPr>
          <p:nvPr>
            <p:ph type="dt" sz="half" idx="10"/>
          </p:nvPr>
        </p:nvSpPr>
        <p:spPr/>
        <p:txBody>
          <a:bodyPr/>
          <a:lstStyle>
            <a:lvl1pPr>
              <a:defRPr/>
            </a:lvl1pPr>
          </a:lstStyle>
          <a:p>
            <a:pPr>
              <a:defRPr/>
            </a:pPr>
            <a:fld id="{7E8411E4-442D-4DED-B403-F2FFCCAF5674}" type="datetime1">
              <a:rPr lang="en-US"/>
              <a:pPr>
                <a:defRPr/>
              </a:pPr>
              <a:t>9/30/2020</a:t>
            </a:fld>
            <a:endParaRPr lang="en-US"/>
          </a:p>
        </p:txBody>
      </p:sp>
      <p:sp>
        <p:nvSpPr>
          <p:cNvPr id="12" name="Rectangle 10">
            <a:extLst>
              <a:ext uri="{FF2B5EF4-FFF2-40B4-BE49-F238E27FC236}">
                <a16:creationId xmlns:a16="http://schemas.microsoft.com/office/drawing/2014/main" id="{FE308E57-0BAA-42EF-B373-84554CAD0921}"/>
              </a:ext>
            </a:extLst>
          </p:cNvPr>
          <p:cNvSpPr>
            <a:spLocks noGrp="1" noChangeArrowheads="1"/>
          </p:cNvSpPr>
          <p:nvPr>
            <p:ph type="ftr" sz="quarter" idx="11"/>
          </p:nvPr>
        </p:nvSpPr>
        <p:spPr/>
        <p:txBody>
          <a:bodyPr/>
          <a:lstStyle>
            <a:lvl1pPr>
              <a:defRPr/>
            </a:lvl1pPr>
          </a:lstStyle>
          <a:p>
            <a:pPr>
              <a:defRPr/>
            </a:pPr>
            <a:endParaRPr lang="en-US"/>
          </a:p>
        </p:txBody>
      </p:sp>
      <p:sp>
        <p:nvSpPr>
          <p:cNvPr id="13" name="Rectangle 11">
            <a:extLst>
              <a:ext uri="{FF2B5EF4-FFF2-40B4-BE49-F238E27FC236}">
                <a16:creationId xmlns:a16="http://schemas.microsoft.com/office/drawing/2014/main" id="{0BB83F34-0E24-4B35-9F9A-F0BB12B2DF1C}"/>
              </a:ext>
            </a:extLst>
          </p:cNvPr>
          <p:cNvSpPr>
            <a:spLocks noGrp="1" noChangeArrowheads="1"/>
          </p:cNvSpPr>
          <p:nvPr>
            <p:ph type="sldNum" sz="quarter" idx="12"/>
          </p:nvPr>
        </p:nvSpPr>
        <p:spPr/>
        <p:txBody>
          <a:bodyPr/>
          <a:lstStyle>
            <a:lvl1pPr>
              <a:defRPr/>
            </a:lvl1pPr>
          </a:lstStyle>
          <a:p>
            <a:pPr>
              <a:defRPr/>
            </a:pPr>
            <a:fld id="{EEFCFCED-8F43-419C-AAE6-6D26BCE0868A}" type="slidenum">
              <a:rPr lang="en-US" altLang="en-US"/>
              <a:pPr>
                <a:defRPr/>
              </a:pPr>
              <a:t>‹#›</a:t>
            </a:fld>
            <a:endParaRPr lang="en-US" altLang="en-US"/>
          </a:p>
        </p:txBody>
      </p:sp>
    </p:spTree>
    <p:extLst>
      <p:ext uri="{BB962C8B-B14F-4D97-AF65-F5344CB8AC3E}">
        <p14:creationId xmlns:p14="http://schemas.microsoft.com/office/powerpoint/2010/main" val="4039080659"/>
      </p:ext>
    </p:extLst>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8F7A187D-1A3F-4DEF-A87E-7E5056868412}"/>
              </a:ext>
            </a:extLst>
          </p:cNvPr>
          <p:cNvSpPr>
            <a:spLocks noGrp="1" noChangeArrowheads="1"/>
          </p:cNvSpPr>
          <p:nvPr>
            <p:ph type="dt" sz="half" idx="10"/>
          </p:nvPr>
        </p:nvSpPr>
        <p:spPr>
          <a:ln/>
        </p:spPr>
        <p:txBody>
          <a:bodyPr/>
          <a:lstStyle>
            <a:lvl1pPr>
              <a:defRPr/>
            </a:lvl1pPr>
          </a:lstStyle>
          <a:p>
            <a:pPr>
              <a:defRPr/>
            </a:pPr>
            <a:fld id="{7B125219-0B9E-43A6-87E7-229A0D0E2464}" type="datetime1">
              <a:rPr lang="en-US"/>
              <a:pPr>
                <a:defRPr/>
              </a:pPr>
              <a:t>9/30/2020</a:t>
            </a:fld>
            <a:endParaRPr lang="en-US"/>
          </a:p>
        </p:txBody>
      </p:sp>
      <p:sp>
        <p:nvSpPr>
          <p:cNvPr id="5" name="Rectangle 10">
            <a:extLst>
              <a:ext uri="{FF2B5EF4-FFF2-40B4-BE49-F238E27FC236}">
                <a16:creationId xmlns:a16="http://schemas.microsoft.com/office/drawing/2014/main" id="{AF7D1EB6-A0F5-41CA-AEBA-8DF695FF9F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7AE3BCB2-56A1-4033-9061-D251BA2E4764}"/>
              </a:ext>
            </a:extLst>
          </p:cNvPr>
          <p:cNvSpPr>
            <a:spLocks noGrp="1" noChangeArrowheads="1"/>
          </p:cNvSpPr>
          <p:nvPr>
            <p:ph type="sldNum" sz="quarter" idx="12"/>
          </p:nvPr>
        </p:nvSpPr>
        <p:spPr>
          <a:ln/>
        </p:spPr>
        <p:txBody>
          <a:bodyPr/>
          <a:lstStyle>
            <a:lvl1pPr>
              <a:defRPr/>
            </a:lvl1pPr>
          </a:lstStyle>
          <a:p>
            <a:pPr>
              <a:defRPr/>
            </a:pPr>
            <a:fld id="{4541932F-809B-462E-B016-007E8C533087}" type="slidenum">
              <a:rPr lang="en-US" altLang="en-US"/>
              <a:pPr>
                <a:defRPr/>
              </a:pPr>
              <a:t>‹#›</a:t>
            </a:fld>
            <a:endParaRPr lang="en-US" altLang="en-US"/>
          </a:p>
        </p:txBody>
      </p:sp>
    </p:spTree>
    <p:extLst>
      <p:ext uri="{BB962C8B-B14F-4D97-AF65-F5344CB8AC3E}">
        <p14:creationId xmlns:p14="http://schemas.microsoft.com/office/powerpoint/2010/main" val="1734085633"/>
      </p:ext>
    </p:extLst>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7FB7DA1E-D2A3-4208-9B3E-3AC227F5078E}"/>
              </a:ext>
            </a:extLst>
          </p:cNvPr>
          <p:cNvSpPr>
            <a:spLocks noGrp="1" noChangeArrowheads="1"/>
          </p:cNvSpPr>
          <p:nvPr>
            <p:ph type="dt" sz="half" idx="10"/>
          </p:nvPr>
        </p:nvSpPr>
        <p:spPr>
          <a:ln/>
        </p:spPr>
        <p:txBody>
          <a:bodyPr/>
          <a:lstStyle>
            <a:lvl1pPr>
              <a:defRPr/>
            </a:lvl1pPr>
          </a:lstStyle>
          <a:p>
            <a:pPr>
              <a:defRPr/>
            </a:pPr>
            <a:fld id="{5A82CA05-A2CE-4A26-AE66-F7D96AA73D4C}" type="datetime1">
              <a:rPr lang="en-US"/>
              <a:pPr>
                <a:defRPr/>
              </a:pPr>
              <a:t>9/30/2020</a:t>
            </a:fld>
            <a:endParaRPr lang="en-US"/>
          </a:p>
        </p:txBody>
      </p:sp>
      <p:sp>
        <p:nvSpPr>
          <p:cNvPr id="5" name="Rectangle 10">
            <a:extLst>
              <a:ext uri="{FF2B5EF4-FFF2-40B4-BE49-F238E27FC236}">
                <a16:creationId xmlns:a16="http://schemas.microsoft.com/office/drawing/2014/main" id="{631F630E-72D4-47DB-8CEE-62B6E89CDF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6D2626B4-9E46-4DF7-9A6C-A71E7FEF834C}"/>
              </a:ext>
            </a:extLst>
          </p:cNvPr>
          <p:cNvSpPr>
            <a:spLocks noGrp="1" noChangeArrowheads="1"/>
          </p:cNvSpPr>
          <p:nvPr>
            <p:ph type="sldNum" sz="quarter" idx="12"/>
          </p:nvPr>
        </p:nvSpPr>
        <p:spPr>
          <a:ln/>
        </p:spPr>
        <p:txBody>
          <a:bodyPr/>
          <a:lstStyle>
            <a:lvl1pPr>
              <a:defRPr/>
            </a:lvl1pPr>
          </a:lstStyle>
          <a:p>
            <a:pPr>
              <a:defRPr/>
            </a:pPr>
            <a:fld id="{BEEFFE7D-1CC6-4416-B4E6-F4E8D4F13CCE}" type="slidenum">
              <a:rPr lang="en-US" altLang="en-US"/>
              <a:pPr>
                <a:defRPr/>
              </a:pPr>
              <a:t>‹#›</a:t>
            </a:fld>
            <a:endParaRPr lang="en-US" altLang="en-US"/>
          </a:p>
        </p:txBody>
      </p:sp>
    </p:spTree>
    <p:extLst>
      <p:ext uri="{BB962C8B-B14F-4D97-AF65-F5344CB8AC3E}">
        <p14:creationId xmlns:p14="http://schemas.microsoft.com/office/powerpoint/2010/main" val="1549837022"/>
      </p:ext>
    </p:extLst>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2">
            <a:extLst>
              <a:ext uri="{FF2B5EF4-FFF2-40B4-BE49-F238E27FC236}">
                <a16:creationId xmlns:a16="http://schemas.microsoft.com/office/drawing/2014/main" id="{CE642E9B-3891-4268-9C05-38C6004E98AA}"/>
              </a:ext>
            </a:extLst>
          </p:cNvPr>
          <p:cNvSpPr>
            <a:spLocks noGrp="1" noChangeArrowheads="1"/>
          </p:cNvSpPr>
          <p:nvPr>
            <p:ph type="ftr" sz="quarter" idx="10"/>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3319F05D-9B47-4F1B-91E1-523E607B8BFC}"/>
              </a:ext>
            </a:extLst>
          </p:cNvPr>
          <p:cNvSpPr>
            <a:spLocks noGrp="1" noChangeArrowheads="1"/>
          </p:cNvSpPr>
          <p:nvPr>
            <p:ph type="sldNum" sz="quarter" idx="11"/>
          </p:nvPr>
        </p:nvSpPr>
        <p:spPr/>
        <p:txBody>
          <a:bodyPr/>
          <a:lstStyle>
            <a:lvl1pPr>
              <a:defRPr/>
            </a:lvl1pPr>
          </a:lstStyle>
          <a:p>
            <a:pPr>
              <a:defRPr/>
            </a:pPr>
            <a:fld id="{45FC0B57-F57D-4FC2-9C71-3366FD7EB3DD}" type="slidenum">
              <a:rPr lang="en-US" altLang="en-US"/>
              <a:pPr>
                <a:defRPr/>
              </a:pPr>
              <a:t>‹#›</a:t>
            </a:fld>
            <a:endParaRPr lang="en-US" altLang="en-US"/>
          </a:p>
        </p:txBody>
      </p:sp>
      <p:sp>
        <p:nvSpPr>
          <p:cNvPr id="5" name="Rectangle 16">
            <a:extLst>
              <a:ext uri="{FF2B5EF4-FFF2-40B4-BE49-F238E27FC236}">
                <a16:creationId xmlns:a16="http://schemas.microsoft.com/office/drawing/2014/main" id="{4F09F08E-7525-4731-83E9-EB283D587643}"/>
              </a:ext>
            </a:extLst>
          </p:cNvPr>
          <p:cNvSpPr>
            <a:spLocks noGrp="1" noChangeArrowheads="1"/>
          </p:cNvSpPr>
          <p:nvPr>
            <p:ph type="dt" sz="half" idx="12"/>
          </p:nvPr>
        </p:nvSpPr>
        <p:spPr/>
        <p:txBody>
          <a:bodyPr/>
          <a:lstStyle>
            <a:lvl1pPr>
              <a:defRPr/>
            </a:lvl1pPr>
          </a:lstStyle>
          <a:p>
            <a:pPr>
              <a:defRPr/>
            </a:pPr>
            <a:fld id="{29AF8A16-C9F5-4381-B13E-9146FAC17E22}" type="datetime1">
              <a:rPr lang="en-US"/>
              <a:pPr>
                <a:defRPr/>
              </a:pPr>
              <a:t>9/30/2020</a:t>
            </a:fld>
            <a:endParaRPr lang="en-US"/>
          </a:p>
        </p:txBody>
      </p:sp>
    </p:spTree>
    <p:extLst>
      <p:ext uri="{BB962C8B-B14F-4D97-AF65-F5344CB8AC3E}">
        <p14:creationId xmlns:p14="http://schemas.microsoft.com/office/powerpoint/2010/main" val="3702140334"/>
      </p:ext>
    </p:extLst>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a:extLst>
              <a:ext uri="{FF2B5EF4-FFF2-40B4-BE49-F238E27FC236}">
                <a16:creationId xmlns:a16="http://schemas.microsoft.com/office/drawing/2014/main" id="{015436B7-15CF-46CE-9E5B-F29429FCC8F1}"/>
              </a:ext>
            </a:extLst>
          </p:cNvPr>
          <p:cNvSpPr>
            <a:spLocks noGrp="1" noChangeArrowheads="1"/>
          </p:cNvSpPr>
          <p:nvPr>
            <p:ph type="dt" sz="half" idx="10"/>
          </p:nvPr>
        </p:nvSpPr>
        <p:spPr>
          <a:ln/>
        </p:spPr>
        <p:txBody>
          <a:bodyPr/>
          <a:lstStyle>
            <a:lvl1pPr>
              <a:defRPr/>
            </a:lvl1pPr>
          </a:lstStyle>
          <a:p>
            <a:pPr>
              <a:defRPr/>
            </a:pPr>
            <a:fld id="{655B8777-2AF3-49B6-8A27-7D4979F2A535}" type="datetime1">
              <a:rPr lang="en-US"/>
              <a:pPr>
                <a:defRPr/>
              </a:pPr>
              <a:t>9/30/2020</a:t>
            </a:fld>
            <a:endParaRPr lang="en-US"/>
          </a:p>
        </p:txBody>
      </p:sp>
      <p:sp>
        <p:nvSpPr>
          <p:cNvPr id="5" name="Rectangle 10">
            <a:extLst>
              <a:ext uri="{FF2B5EF4-FFF2-40B4-BE49-F238E27FC236}">
                <a16:creationId xmlns:a16="http://schemas.microsoft.com/office/drawing/2014/main" id="{D5F25FCB-56BD-4B1C-AA17-3D68E47956D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7499C692-44C9-4BCA-9589-3747B100D364}"/>
              </a:ext>
            </a:extLst>
          </p:cNvPr>
          <p:cNvSpPr>
            <a:spLocks noGrp="1" noChangeArrowheads="1"/>
          </p:cNvSpPr>
          <p:nvPr>
            <p:ph type="sldNum" sz="quarter" idx="12"/>
          </p:nvPr>
        </p:nvSpPr>
        <p:spPr>
          <a:ln/>
        </p:spPr>
        <p:txBody>
          <a:bodyPr/>
          <a:lstStyle>
            <a:lvl1pPr>
              <a:defRPr/>
            </a:lvl1pPr>
          </a:lstStyle>
          <a:p>
            <a:pPr>
              <a:defRPr/>
            </a:pPr>
            <a:fld id="{F86E5A0D-DFFC-4D63-A469-DC625A75AD76}" type="slidenum">
              <a:rPr lang="en-US" altLang="en-US"/>
              <a:pPr>
                <a:defRPr/>
              </a:pPr>
              <a:t>‹#›</a:t>
            </a:fld>
            <a:endParaRPr lang="en-US" altLang="en-US"/>
          </a:p>
        </p:txBody>
      </p:sp>
    </p:spTree>
    <p:extLst>
      <p:ext uri="{BB962C8B-B14F-4D97-AF65-F5344CB8AC3E}">
        <p14:creationId xmlns:p14="http://schemas.microsoft.com/office/powerpoint/2010/main" val="290289690"/>
      </p:ext>
    </p:extLst>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9">
            <a:extLst>
              <a:ext uri="{FF2B5EF4-FFF2-40B4-BE49-F238E27FC236}">
                <a16:creationId xmlns:a16="http://schemas.microsoft.com/office/drawing/2014/main" id="{2C67F75D-4BAE-4D97-9CFC-C7BAB7BB9DF3}"/>
              </a:ext>
            </a:extLst>
          </p:cNvPr>
          <p:cNvSpPr>
            <a:spLocks noGrp="1" noChangeArrowheads="1"/>
          </p:cNvSpPr>
          <p:nvPr>
            <p:ph type="dt" sz="half" idx="10"/>
          </p:nvPr>
        </p:nvSpPr>
        <p:spPr>
          <a:ln/>
        </p:spPr>
        <p:txBody>
          <a:bodyPr/>
          <a:lstStyle>
            <a:lvl1pPr>
              <a:defRPr/>
            </a:lvl1pPr>
          </a:lstStyle>
          <a:p>
            <a:pPr>
              <a:defRPr/>
            </a:pPr>
            <a:fld id="{49EFE85D-EBEC-49D2-9EAF-29A4E6AA5F6F}" type="datetime1">
              <a:rPr lang="en-US"/>
              <a:pPr>
                <a:defRPr/>
              </a:pPr>
              <a:t>9/30/2020</a:t>
            </a:fld>
            <a:endParaRPr lang="en-US"/>
          </a:p>
        </p:txBody>
      </p:sp>
      <p:sp>
        <p:nvSpPr>
          <p:cNvPr id="5" name="Rectangle 10">
            <a:extLst>
              <a:ext uri="{FF2B5EF4-FFF2-40B4-BE49-F238E27FC236}">
                <a16:creationId xmlns:a16="http://schemas.microsoft.com/office/drawing/2014/main" id="{94AE9A78-BE69-45B2-8339-E19139FDC8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1">
            <a:extLst>
              <a:ext uri="{FF2B5EF4-FFF2-40B4-BE49-F238E27FC236}">
                <a16:creationId xmlns:a16="http://schemas.microsoft.com/office/drawing/2014/main" id="{BE1CA178-8713-4908-A6F8-74CF57F1BEB4}"/>
              </a:ext>
            </a:extLst>
          </p:cNvPr>
          <p:cNvSpPr>
            <a:spLocks noGrp="1" noChangeArrowheads="1"/>
          </p:cNvSpPr>
          <p:nvPr>
            <p:ph type="sldNum" sz="quarter" idx="12"/>
          </p:nvPr>
        </p:nvSpPr>
        <p:spPr>
          <a:ln/>
        </p:spPr>
        <p:txBody>
          <a:bodyPr/>
          <a:lstStyle>
            <a:lvl1pPr>
              <a:defRPr/>
            </a:lvl1pPr>
          </a:lstStyle>
          <a:p>
            <a:pPr>
              <a:defRPr/>
            </a:pPr>
            <a:fld id="{7A8C95B6-A1F1-4214-A2E3-963286106F1D}" type="slidenum">
              <a:rPr lang="en-US" altLang="en-US"/>
              <a:pPr>
                <a:defRPr/>
              </a:pPr>
              <a:t>‹#›</a:t>
            </a:fld>
            <a:endParaRPr lang="en-US" altLang="en-US"/>
          </a:p>
        </p:txBody>
      </p:sp>
    </p:spTree>
    <p:extLst>
      <p:ext uri="{BB962C8B-B14F-4D97-AF65-F5344CB8AC3E}">
        <p14:creationId xmlns:p14="http://schemas.microsoft.com/office/powerpoint/2010/main" val="2386153426"/>
      </p:ext>
    </p:extLst>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a:extLst>
              <a:ext uri="{FF2B5EF4-FFF2-40B4-BE49-F238E27FC236}">
                <a16:creationId xmlns:a16="http://schemas.microsoft.com/office/drawing/2014/main" id="{5696E708-7D30-4AA1-8DE9-654E931267B2}"/>
              </a:ext>
            </a:extLst>
          </p:cNvPr>
          <p:cNvSpPr>
            <a:spLocks noGrp="1" noChangeArrowheads="1"/>
          </p:cNvSpPr>
          <p:nvPr>
            <p:ph type="dt" sz="half" idx="10"/>
          </p:nvPr>
        </p:nvSpPr>
        <p:spPr>
          <a:ln/>
        </p:spPr>
        <p:txBody>
          <a:bodyPr/>
          <a:lstStyle>
            <a:lvl1pPr>
              <a:defRPr/>
            </a:lvl1pPr>
          </a:lstStyle>
          <a:p>
            <a:pPr>
              <a:defRPr/>
            </a:pPr>
            <a:fld id="{5FA25967-5E64-4E0A-819D-2AE6F281062E}" type="datetime1">
              <a:rPr lang="en-US"/>
              <a:pPr>
                <a:defRPr/>
              </a:pPr>
              <a:t>9/30/2020</a:t>
            </a:fld>
            <a:endParaRPr lang="en-US"/>
          </a:p>
        </p:txBody>
      </p:sp>
      <p:sp>
        <p:nvSpPr>
          <p:cNvPr id="6" name="Rectangle 10">
            <a:extLst>
              <a:ext uri="{FF2B5EF4-FFF2-40B4-BE49-F238E27FC236}">
                <a16:creationId xmlns:a16="http://schemas.microsoft.com/office/drawing/2014/main" id="{D121B08B-C7D3-4360-9A3A-B7973FEE696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84F5DC59-02A5-4774-8F34-01D442D1DC46}"/>
              </a:ext>
            </a:extLst>
          </p:cNvPr>
          <p:cNvSpPr>
            <a:spLocks noGrp="1" noChangeArrowheads="1"/>
          </p:cNvSpPr>
          <p:nvPr>
            <p:ph type="sldNum" sz="quarter" idx="12"/>
          </p:nvPr>
        </p:nvSpPr>
        <p:spPr>
          <a:ln/>
        </p:spPr>
        <p:txBody>
          <a:bodyPr/>
          <a:lstStyle>
            <a:lvl1pPr>
              <a:defRPr/>
            </a:lvl1pPr>
          </a:lstStyle>
          <a:p>
            <a:pPr>
              <a:defRPr/>
            </a:pPr>
            <a:fld id="{3798436A-BD16-4EAA-B7FC-ECD255B41DDA}" type="slidenum">
              <a:rPr lang="en-US" altLang="en-US"/>
              <a:pPr>
                <a:defRPr/>
              </a:pPr>
              <a:t>‹#›</a:t>
            </a:fld>
            <a:endParaRPr lang="en-US" altLang="en-US"/>
          </a:p>
        </p:txBody>
      </p:sp>
    </p:spTree>
    <p:extLst>
      <p:ext uri="{BB962C8B-B14F-4D97-AF65-F5344CB8AC3E}">
        <p14:creationId xmlns:p14="http://schemas.microsoft.com/office/powerpoint/2010/main" val="3227185059"/>
      </p:ext>
    </p:extLst>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9">
            <a:extLst>
              <a:ext uri="{FF2B5EF4-FFF2-40B4-BE49-F238E27FC236}">
                <a16:creationId xmlns:a16="http://schemas.microsoft.com/office/drawing/2014/main" id="{58389FFA-AA69-4230-8DDF-8E710A6D250F}"/>
              </a:ext>
            </a:extLst>
          </p:cNvPr>
          <p:cNvSpPr>
            <a:spLocks noGrp="1" noChangeArrowheads="1"/>
          </p:cNvSpPr>
          <p:nvPr>
            <p:ph type="dt" sz="half" idx="10"/>
          </p:nvPr>
        </p:nvSpPr>
        <p:spPr>
          <a:ln/>
        </p:spPr>
        <p:txBody>
          <a:bodyPr/>
          <a:lstStyle>
            <a:lvl1pPr>
              <a:defRPr/>
            </a:lvl1pPr>
          </a:lstStyle>
          <a:p>
            <a:pPr>
              <a:defRPr/>
            </a:pPr>
            <a:fld id="{DAAFD4AC-7804-459C-A164-38439B26EC0F}" type="datetime1">
              <a:rPr lang="en-US"/>
              <a:pPr>
                <a:defRPr/>
              </a:pPr>
              <a:t>9/30/2020</a:t>
            </a:fld>
            <a:endParaRPr lang="en-US"/>
          </a:p>
        </p:txBody>
      </p:sp>
      <p:sp>
        <p:nvSpPr>
          <p:cNvPr id="8" name="Rectangle 10">
            <a:extLst>
              <a:ext uri="{FF2B5EF4-FFF2-40B4-BE49-F238E27FC236}">
                <a16:creationId xmlns:a16="http://schemas.microsoft.com/office/drawing/2014/main" id="{389009F2-CEF0-442E-B529-2086E4319B0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11">
            <a:extLst>
              <a:ext uri="{FF2B5EF4-FFF2-40B4-BE49-F238E27FC236}">
                <a16:creationId xmlns:a16="http://schemas.microsoft.com/office/drawing/2014/main" id="{70EF53E8-EA0D-4636-AAFD-78454F34F5A2}"/>
              </a:ext>
            </a:extLst>
          </p:cNvPr>
          <p:cNvSpPr>
            <a:spLocks noGrp="1" noChangeArrowheads="1"/>
          </p:cNvSpPr>
          <p:nvPr>
            <p:ph type="sldNum" sz="quarter" idx="12"/>
          </p:nvPr>
        </p:nvSpPr>
        <p:spPr>
          <a:ln/>
        </p:spPr>
        <p:txBody>
          <a:bodyPr/>
          <a:lstStyle>
            <a:lvl1pPr>
              <a:defRPr/>
            </a:lvl1pPr>
          </a:lstStyle>
          <a:p>
            <a:pPr>
              <a:defRPr/>
            </a:pPr>
            <a:fld id="{5C76FB29-577D-4B31-BE81-B2F984A49516}" type="slidenum">
              <a:rPr lang="en-US" altLang="en-US"/>
              <a:pPr>
                <a:defRPr/>
              </a:pPr>
              <a:t>‹#›</a:t>
            </a:fld>
            <a:endParaRPr lang="en-US" altLang="en-US"/>
          </a:p>
        </p:txBody>
      </p:sp>
    </p:spTree>
    <p:extLst>
      <p:ext uri="{BB962C8B-B14F-4D97-AF65-F5344CB8AC3E}">
        <p14:creationId xmlns:p14="http://schemas.microsoft.com/office/powerpoint/2010/main" val="3514799102"/>
      </p:ext>
    </p:extLst>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9">
            <a:extLst>
              <a:ext uri="{FF2B5EF4-FFF2-40B4-BE49-F238E27FC236}">
                <a16:creationId xmlns:a16="http://schemas.microsoft.com/office/drawing/2014/main" id="{C612EB32-AF98-4273-AE65-0D9960468F3E}"/>
              </a:ext>
            </a:extLst>
          </p:cNvPr>
          <p:cNvSpPr>
            <a:spLocks noGrp="1" noChangeArrowheads="1"/>
          </p:cNvSpPr>
          <p:nvPr>
            <p:ph type="dt" sz="half" idx="10"/>
          </p:nvPr>
        </p:nvSpPr>
        <p:spPr>
          <a:ln/>
        </p:spPr>
        <p:txBody>
          <a:bodyPr/>
          <a:lstStyle>
            <a:lvl1pPr>
              <a:defRPr/>
            </a:lvl1pPr>
          </a:lstStyle>
          <a:p>
            <a:pPr>
              <a:defRPr/>
            </a:pPr>
            <a:fld id="{3CE6D36E-BF4E-40C9-A3FA-9FB4211AC71E}" type="datetime1">
              <a:rPr lang="en-US"/>
              <a:pPr>
                <a:defRPr/>
              </a:pPr>
              <a:t>9/30/2020</a:t>
            </a:fld>
            <a:endParaRPr lang="en-US"/>
          </a:p>
        </p:txBody>
      </p:sp>
      <p:sp>
        <p:nvSpPr>
          <p:cNvPr id="4" name="Rectangle 10">
            <a:extLst>
              <a:ext uri="{FF2B5EF4-FFF2-40B4-BE49-F238E27FC236}">
                <a16:creationId xmlns:a16="http://schemas.microsoft.com/office/drawing/2014/main" id="{647E4FF2-0ADA-4D7D-BB52-77720F12622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11">
            <a:extLst>
              <a:ext uri="{FF2B5EF4-FFF2-40B4-BE49-F238E27FC236}">
                <a16:creationId xmlns:a16="http://schemas.microsoft.com/office/drawing/2014/main" id="{AD373035-04E6-4F1D-828C-17E18D351430}"/>
              </a:ext>
            </a:extLst>
          </p:cNvPr>
          <p:cNvSpPr>
            <a:spLocks noGrp="1" noChangeArrowheads="1"/>
          </p:cNvSpPr>
          <p:nvPr>
            <p:ph type="sldNum" sz="quarter" idx="12"/>
          </p:nvPr>
        </p:nvSpPr>
        <p:spPr>
          <a:ln/>
        </p:spPr>
        <p:txBody>
          <a:bodyPr/>
          <a:lstStyle>
            <a:lvl1pPr>
              <a:defRPr/>
            </a:lvl1pPr>
          </a:lstStyle>
          <a:p>
            <a:pPr>
              <a:defRPr/>
            </a:pPr>
            <a:fld id="{C49666A9-6A0D-4592-A243-9D52112710C4}" type="slidenum">
              <a:rPr lang="en-US" altLang="en-US"/>
              <a:pPr>
                <a:defRPr/>
              </a:pPr>
              <a:t>‹#›</a:t>
            </a:fld>
            <a:endParaRPr lang="en-US" altLang="en-US"/>
          </a:p>
        </p:txBody>
      </p:sp>
    </p:spTree>
    <p:extLst>
      <p:ext uri="{BB962C8B-B14F-4D97-AF65-F5344CB8AC3E}">
        <p14:creationId xmlns:p14="http://schemas.microsoft.com/office/powerpoint/2010/main" val="1335801866"/>
      </p:ext>
    </p:extLst>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55A8C648-3D56-4157-84DE-CE1F38ECCED0}"/>
              </a:ext>
            </a:extLst>
          </p:cNvPr>
          <p:cNvSpPr>
            <a:spLocks noGrp="1" noChangeArrowheads="1"/>
          </p:cNvSpPr>
          <p:nvPr>
            <p:ph type="dt" sz="half" idx="10"/>
          </p:nvPr>
        </p:nvSpPr>
        <p:spPr>
          <a:ln/>
        </p:spPr>
        <p:txBody>
          <a:bodyPr/>
          <a:lstStyle>
            <a:lvl1pPr>
              <a:defRPr/>
            </a:lvl1pPr>
          </a:lstStyle>
          <a:p>
            <a:pPr>
              <a:defRPr/>
            </a:pPr>
            <a:fld id="{7427B0D0-4237-4405-8FE6-15DEEC7A67A5}" type="datetime1">
              <a:rPr lang="en-US"/>
              <a:pPr>
                <a:defRPr/>
              </a:pPr>
              <a:t>9/30/2020</a:t>
            </a:fld>
            <a:endParaRPr lang="en-US"/>
          </a:p>
        </p:txBody>
      </p:sp>
      <p:sp>
        <p:nvSpPr>
          <p:cNvPr id="3" name="Rectangle 10">
            <a:extLst>
              <a:ext uri="{FF2B5EF4-FFF2-40B4-BE49-F238E27FC236}">
                <a16:creationId xmlns:a16="http://schemas.microsoft.com/office/drawing/2014/main" id="{C14ADCB2-40D5-41D9-817A-4C1CFCF7FA9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11">
            <a:extLst>
              <a:ext uri="{FF2B5EF4-FFF2-40B4-BE49-F238E27FC236}">
                <a16:creationId xmlns:a16="http://schemas.microsoft.com/office/drawing/2014/main" id="{82009853-1D6E-4492-8978-115DF9D84C80}"/>
              </a:ext>
            </a:extLst>
          </p:cNvPr>
          <p:cNvSpPr>
            <a:spLocks noGrp="1" noChangeArrowheads="1"/>
          </p:cNvSpPr>
          <p:nvPr>
            <p:ph type="sldNum" sz="quarter" idx="12"/>
          </p:nvPr>
        </p:nvSpPr>
        <p:spPr>
          <a:ln/>
        </p:spPr>
        <p:txBody>
          <a:bodyPr/>
          <a:lstStyle>
            <a:lvl1pPr>
              <a:defRPr/>
            </a:lvl1pPr>
          </a:lstStyle>
          <a:p>
            <a:pPr>
              <a:defRPr/>
            </a:pPr>
            <a:fld id="{9D744562-323E-4EB2-AF5B-F0B611AF17EC}" type="slidenum">
              <a:rPr lang="en-US" altLang="en-US"/>
              <a:pPr>
                <a:defRPr/>
              </a:pPr>
              <a:t>‹#›</a:t>
            </a:fld>
            <a:endParaRPr lang="en-US" altLang="en-US"/>
          </a:p>
        </p:txBody>
      </p:sp>
    </p:spTree>
    <p:extLst>
      <p:ext uri="{BB962C8B-B14F-4D97-AF65-F5344CB8AC3E}">
        <p14:creationId xmlns:p14="http://schemas.microsoft.com/office/powerpoint/2010/main" val="2800560891"/>
      </p:ext>
    </p:extLst>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a:extLst>
              <a:ext uri="{FF2B5EF4-FFF2-40B4-BE49-F238E27FC236}">
                <a16:creationId xmlns:a16="http://schemas.microsoft.com/office/drawing/2014/main" id="{B1C33BCD-C6F3-4013-8557-D656C83D7C40}"/>
              </a:ext>
            </a:extLst>
          </p:cNvPr>
          <p:cNvSpPr>
            <a:spLocks noGrp="1" noChangeArrowheads="1"/>
          </p:cNvSpPr>
          <p:nvPr>
            <p:ph type="dt" sz="half" idx="10"/>
          </p:nvPr>
        </p:nvSpPr>
        <p:spPr>
          <a:ln/>
        </p:spPr>
        <p:txBody>
          <a:bodyPr/>
          <a:lstStyle>
            <a:lvl1pPr>
              <a:defRPr/>
            </a:lvl1pPr>
          </a:lstStyle>
          <a:p>
            <a:pPr>
              <a:defRPr/>
            </a:pPr>
            <a:fld id="{F01E4E78-436A-441E-8B47-E887CAFFC6AB}" type="datetime1">
              <a:rPr lang="en-US"/>
              <a:pPr>
                <a:defRPr/>
              </a:pPr>
              <a:t>9/30/2020</a:t>
            </a:fld>
            <a:endParaRPr lang="en-US"/>
          </a:p>
        </p:txBody>
      </p:sp>
      <p:sp>
        <p:nvSpPr>
          <p:cNvPr id="6" name="Rectangle 10">
            <a:extLst>
              <a:ext uri="{FF2B5EF4-FFF2-40B4-BE49-F238E27FC236}">
                <a16:creationId xmlns:a16="http://schemas.microsoft.com/office/drawing/2014/main" id="{E5701CAA-2A90-43C5-A880-E57E156DEB1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B5796766-B164-4BD2-AFEC-63B30E3B48AF}"/>
              </a:ext>
            </a:extLst>
          </p:cNvPr>
          <p:cNvSpPr>
            <a:spLocks noGrp="1" noChangeArrowheads="1"/>
          </p:cNvSpPr>
          <p:nvPr>
            <p:ph type="sldNum" sz="quarter" idx="12"/>
          </p:nvPr>
        </p:nvSpPr>
        <p:spPr>
          <a:ln/>
        </p:spPr>
        <p:txBody>
          <a:bodyPr/>
          <a:lstStyle>
            <a:lvl1pPr>
              <a:defRPr/>
            </a:lvl1pPr>
          </a:lstStyle>
          <a:p>
            <a:pPr>
              <a:defRPr/>
            </a:pPr>
            <a:fld id="{8760AA57-AF11-4609-8925-0D7255A5FE93}" type="slidenum">
              <a:rPr lang="en-US" altLang="en-US"/>
              <a:pPr>
                <a:defRPr/>
              </a:pPr>
              <a:t>‹#›</a:t>
            </a:fld>
            <a:endParaRPr lang="en-US" altLang="en-US"/>
          </a:p>
        </p:txBody>
      </p:sp>
    </p:spTree>
    <p:extLst>
      <p:ext uri="{BB962C8B-B14F-4D97-AF65-F5344CB8AC3E}">
        <p14:creationId xmlns:p14="http://schemas.microsoft.com/office/powerpoint/2010/main" val="1406872884"/>
      </p:ext>
    </p:extLst>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a:extLst>
              <a:ext uri="{FF2B5EF4-FFF2-40B4-BE49-F238E27FC236}">
                <a16:creationId xmlns:a16="http://schemas.microsoft.com/office/drawing/2014/main" id="{A45BC96C-2DED-48E7-95E0-1686CCA59F91}"/>
              </a:ext>
            </a:extLst>
          </p:cNvPr>
          <p:cNvSpPr>
            <a:spLocks noGrp="1" noChangeArrowheads="1"/>
          </p:cNvSpPr>
          <p:nvPr>
            <p:ph type="dt" sz="half" idx="10"/>
          </p:nvPr>
        </p:nvSpPr>
        <p:spPr>
          <a:ln/>
        </p:spPr>
        <p:txBody>
          <a:bodyPr/>
          <a:lstStyle>
            <a:lvl1pPr>
              <a:defRPr/>
            </a:lvl1pPr>
          </a:lstStyle>
          <a:p>
            <a:pPr>
              <a:defRPr/>
            </a:pPr>
            <a:fld id="{2E89BC8D-D986-4601-8A85-72C6594D5EB2}" type="datetime1">
              <a:rPr lang="en-US"/>
              <a:pPr>
                <a:defRPr/>
              </a:pPr>
              <a:t>9/30/2020</a:t>
            </a:fld>
            <a:endParaRPr lang="en-US"/>
          </a:p>
        </p:txBody>
      </p:sp>
      <p:sp>
        <p:nvSpPr>
          <p:cNvPr id="6" name="Rectangle 10">
            <a:extLst>
              <a:ext uri="{FF2B5EF4-FFF2-40B4-BE49-F238E27FC236}">
                <a16:creationId xmlns:a16="http://schemas.microsoft.com/office/drawing/2014/main" id="{F86A32B5-99D3-4920-ADC3-C98DD5AF050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1">
            <a:extLst>
              <a:ext uri="{FF2B5EF4-FFF2-40B4-BE49-F238E27FC236}">
                <a16:creationId xmlns:a16="http://schemas.microsoft.com/office/drawing/2014/main" id="{6E8C5378-C8DF-4F29-B9F2-49A582F7AF49}"/>
              </a:ext>
            </a:extLst>
          </p:cNvPr>
          <p:cNvSpPr>
            <a:spLocks noGrp="1" noChangeArrowheads="1"/>
          </p:cNvSpPr>
          <p:nvPr>
            <p:ph type="sldNum" sz="quarter" idx="12"/>
          </p:nvPr>
        </p:nvSpPr>
        <p:spPr>
          <a:ln/>
        </p:spPr>
        <p:txBody>
          <a:bodyPr/>
          <a:lstStyle>
            <a:lvl1pPr>
              <a:defRPr/>
            </a:lvl1pPr>
          </a:lstStyle>
          <a:p>
            <a:pPr>
              <a:defRPr/>
            </a:pPr>
            <a:fld id="{31DAE94A-74C6-4846-B08A-5D1C4BAF311F}" type="slidenum">
              <a:rPr lang="en-US" altLang="en-US"/>
              <a:pPr>
                <a:defRPr/>
              </a:pPr>
              <a:t>‹#›</a:t>
            </a:fld>
            <a:endParaRPr lang="en-US" altLang="en-US"/>
          </a:p>
        </p:txBody>
      </p:sp>
    </p:spTree>
    <p:extLst>
      <p:ext uri="{BB962C8B-B14F-4D97-AF65-F5344CB8AC3E}">
        <p14:creationId xmlns:p14="http://schemas.microsoft.com/office/powerpoint/2010/main" val="2517265628"/>
      </p:ext>
    </p:extLst>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83C71640-C39E-45B4-B2ED-2320B168053D}"/>
              </a:ext>
            </a:extLst>
          </p:cNvPr>
          <p:cNvGrpSpPr>
            <a:grpSpLocks/>
          </p:cNvGrpSpPr>
          <p:nvPr/>
        </p:nvGrpSpPr>
        <p:grpSpPr bwMode="auto">
          <a:xfrm>
            <a:off x="1071563" y="304800"/>
            <a:ext cx="7615237" cy="1106488"/>
            <a:chOff x="675" y="192"/>
            <a:chExt cx="4797" cy="697"/>
          </a:xfrm>
        </p:grpSpPr>
        <p:sp>
          <p:nvSpPr>
            <p:cNvPr id="1032" name="Oval 3">
              <a:extLst>
                <a:ext uri="{FF2B5EF4-FFF2-40B4-BE49-F238E27FC236}">
                  <a16:creationId xmlns:a16="http://schemas.microsoft.com/office/drawing/2014/main" id="{0A23BACC-32D7-4C6A-AEDC-5B79B98F1B04}"/>
                </a:ext>
              </a:extLst>
            </p:cNvPr>
            <p:cNvSpPr>
              <a:spLocks noChangeArrowheads="1"/>
            </p:cNvSpPr>
            <p:nvPr/>
          </p:nvSpPr>
          <p:spPr bwMode="hidden">
            <a:xfrm flipH="1">
              <a:off x="3067" y="192"/>
              <a:ext cx="696" cy="696"/>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1033" name="Oval 4">
              <a:extLst>
                <a:ext uri="{FF2B5EF4-FFF2-40B4-BE49-F238E27FC236}">
                  <a16:creationId xmlns:a16="http://schemas.microsoft.com/office/drawing/2014/main" id="{41931480-F1D8-4E31-9AEE-20C41CD0B14B}"/>
                </a:ext>
              </a:extLst>
            </p:cNvPr>
            <p:cNvSpPr>
              <a:spLocks noChangeArrowheads="1"/>
            </p:cNvSpPr>
            <p:nvPr/>
          </p:nvSpPr>
          <p:spPr bwMode="hidden">
            <a:xfrm flipH="1">
              <a:off x="4777" y="192"/>
              <a:ext cx="695" cy="696"/>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1034" name="Oval 5">
              <a:extLst>
                <a:ext uri="{FF2B5EF4-FFF2-40B4-BE49-F238E27FC236}">
                  <a16:creationId xmlns:a16="http://schemas.microsoft.com/office/drawing/2014/main" id="{CAB61514-43FD-4051-812E-E3E6D28DA258}"/>
                </a:ext>
              </a:extLst>
            </p:cNvPr>
            <p:cNvSpPr>
              <a:spLocks noChangeArrowheads="1"/>
            </p:cNvSpPr>
            <p:nvPr/>
          </p:nvSpPr>
          <p:spPr bwMode="hidden">
            <a:xfrm flipH="1">
              <a:off x="675" y="193"/>
              <a:ext cx="695" cy="696"/>
            </a:xfrm>
            <a:prstGeom prst="ellipse">
              <a:avLst/>
            </a:prstGeom>
            <a:solidFill>
              <a:schemeClr val="accent2"/>
            </a:solidFill>
            <a:ln>
              <a:noFill/>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1035" name="Oval 6">
              <a:extLst>
                <a:ext uri="{FF2B5EF4-FFF2-40B4-BE49-F238E27FC236}">
                  <a16:creationId xmlns:a16="http://schemas.microsoft.com/office/drawing/2014/main" id="{3CA6E241-F86E-467C-A039-05E2E3659C17}"/>
                </a:ext>
              </a:extLst>
            </p:cNvPr>
            <p:cNvSpPr>
              <a:spLocks noChangeArrowheads="1"/>
            </p:cNvSpPr>
            <p:nvPr/>
          </p:nvSpPr>
          <p:spPr bwMode="hidden">
            <a:xfrm flipH="1">
              <a:off x="3984" y="192"/>
              <a:ext cx="695" cy="696"/>
            </a:xfrm>
            <a:prstGeom prst="ellipse">
              <a:avLst/>
            </a:prstGeom>
            <a:noFill/>
            <a:ln w="28575">
              <a:solidFill>
                <a:schemeClr val="accent2"/>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sp>
          <p:nvSpPr>
            <p:cNvPr id="1036" name="Oval 7">
              <a:extLst>
                <a:ext uri="{FF2B5EF4-FFF2-40B4-BE49-F238E27FC236}">
                  <a16:creationId xmlns:a16="http://schemas.microsoft.com/office/drawing/2014/main" id="{E02ECFFC-BACF-4E43-A718-DED6429A200C}"/>
                </a:ext>
              </a:extLst>
            </p:cNvPr>
            <p:cNvSpPr>
              <a:spLocks noChangeArrowheads="1"/>
            </p:cNvSpPr>
            <p:nvPr/>
          </p:nvSpPr>
          <p:spPr bwMode="hidden">
            <a:xfrm flipH="1">
              <a:off x="1486" y="192"/>
              <a:ext cx="695" cy="696"/>
            </a:xfrm>
            <a:prstGeom prst="ellipse">
              <a:avLst/>
            </a:prstGeom>
            <a:noFill/>
            <a:ln w="28575">
              <a:solidFill>
                <a:schemeClr val="accent2"/>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sr-Latn-CS" altLang="en-US" sz="2400">
                <a:latin typeface="Times New Roman" panose="02020603050405020304" pitchFamily="18" charset="0"/>
              </a:endParaRPr>
            </a:p>
          </p:txBody>
        </p:sp>
      </p:grpSp>
      <p:sp>
        <p:nvSpPr>
          <p:cNvPr id="1027" name="Rectangle 8">
            <a:extLst>
              <a:ext uri="{FF2B5EF4-FFF2-40B4-BE49-F238E27FC236}">
                <a16:creationId xmlns:a16="http://schemas.microsoft.com/office/drawing/2014/main" id="{3558C65D-B688-4603-B660-7FD0C4D59443}"/>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81609" name="Rectangle 9">
            <a:extLst>
              <a:ext uri="{FF2B5EF4-FFF2-40B4-BE49-F238E27FC236}">
                <a16:creationId xmlns:a16="http://schemas.microsoft.com/office/drawing/2014/main" id="{9BD59153-30FF-4521-9C9A-CEA9B82A1FFA}"/>
              </a:ext>
            </a:extLst>
          </p:cNvPr>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pPr>
              <a:defRPr/>
            </a:pPr>
            <a:fld id="{6C4BC6C9-6E14-4BAA-9A95-F2C1E1AB5959}" type="datetime1">
              <a:rPr lang="en-US"/>
              <a:pPr>
                <a:defRPr/>
              </a:pPr>
              <a:t>9/30/2020</a:t>
            </a:fld>
            <a:endParaRPr lang="en-US"/>
          </a:p>
        </p:txBody>
      </p:sp>
      <p:sp>
        <p:nvSpPr>
          <p:cNvPr id="281610" name="Rectangle 10">
            <a:extLst>
              <a:ext uri="{FF2B5EF4-FFF2-40B4-BE49-F238E27FC236}">
                <a16:creationId xmlns:a16="http://schemas.microsoft.com/office/drawing/2014/main" id="{AE20136F-A73D-4CF5-9155-58BB0C3597E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atin typeface="Arial" charset="0"/>
              </a:defRPr>
            </a:lvl1pPr>
          </a:lstStyle>
          <a:p>
            <a:pPr>
              <a:defRPr/>
            </a:pPr>
            <a:endParaRPr lang="en-US"/>
          </a:p>
        </p:txBody>
      </p:sp>
      <p:sp>
        <p:nvSpPr>
          <p:cNvPr id="281611" name="Rectangle 11">
            <a:extLst>
              <a:ext uri="{FF2B5EF4-FFF2-40B4-BE49-F238E27FC236}">
                <a16:creationId xmlns:a16="http://schemas.microsoft.com/office/drawing/2014/main" id="{3D1047B0-8B32-4586-92BC-33AEAC364A32}"/>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02489401-B5D4-4AEE-86C9-095EF884E14E}" type="slidenum">
              <a:rPr lang="en-US" altLang="en-US"/>
              <a:pPr>
                <a:defRPr/>
              </a:pPr>
              <a:t>‹#›</a:t>
            </a:fld>
            <a:endParaRPr lang="en-US" altLang="en-US"/>
          </a:p>
        </p:txBody>
      </p:sp>
      <p:sp>
        <p:nvSpPr>
          <p:cNvPr id="1031" name="Rectangle 12">
            <a:extLst>
              <a:ext uri="{FF2B5EF4-FFF2-40B4-BE49-F238E27FC236}">
                <a16:creationId xmlns:a16="http://schemas.microsoft.com/office/drawing/2014/main" id="{EE8B054A-6A17-49FC-911A-9FC47F64CF0D}"/>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Tree>
  </p:cSld>
  <p:clrMap bg1="lt1" tx1="dk1" bg2="lt2" tx2="dk2" accent1="accent1" accent2="accent2" accent3="accent3" accent4="accent4" accent5="accent5" accent6="accent6" hlink="hlink" folHlink="folHlink"/>
  <p:sldLayoutIdLst>
    <p:sldLayoutId id="2147483886"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7" r:id="rId12"/>
  </p:sldLayoutIdLst>
  <p:transition spd="slow">
    <p:random/>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Arial" charset="0"/>
        </a:defRPr>
      </a:lvl2pPr>
      <a:lvl3pPr algn="l" rtl="0" eaLnBrk="0" fontAlgn="base" hangingPunct="0">
        <a:spcBef>
          <a:spcPct val="0"/>
        </a:spcBef>
        <a:spcAft>
          <a:spcPct val="0"/>
        </a:spcAft>
        <a:defRPr sz="3800">
          <a:solidFill>
            <a:schemeClr val="tx2"/>
          </a:solidFill>
          <a:latin typeface="Arial" charset="0"/>
        </a:defRPr>
      </a:lvl3pPr>
      <a:lvl4pPr algn="l" rtl="0" eaLnBrk="0" fontAlgn="base" hangingPunct="0">
        <a:spcBef>
          <a:spcPct val="0"/>
        </a:spcBef>
        <a:spcAft>
          <a:spcPct val="0"/>
        </a:spcAft>
        <a:defRPr sz="3800">
          <a:solidFill>
            <a:schemeClr val="tx2"/>
          </a:solidFill>
          <a:latin typeface="Arial" charset="0"/>
        </a:defRPr>
      </a:lvl4pPr>
      <a:lvl5pPr algn="l" rtl="0" eaLnBrk="0" fontAlgn="base" hangingPunct="0">
        <a:spcBef>
          <a:spcPct val="0"/>
        </a:spcBef>
        <a:spcAft>
          <a:spcPct val="0"/>
        </a:spcAft>
        <a:defRPr sz="3800">
          <a:solidFill>
            <a:schemeClr val="tx2"/>
          </a:solidFill>
          <a:latin typeface="Arial" charset="0"/>
        </a:defRPr>
      </a:lvl5pPr>
      <a:lvl6pPr marL="457200" algn="l" rtl="0" fontAlgn="base">
        <a:spcBef>
          <a:spcPct val="0"/>
        </a:spcBef>
        <a:spcAft>
          <a:spcPct val="0"/>
        </a:spcAft>
        <a:defRPr sz="3800">
          <a:solidFill>
            <a:schemeClr val="tx2"/>
          </a:solidFill>
          <a:latin typeface="Arial" charset="0"/>
        </a:defRPr>
      </a:lvl6pPr>
      <a:lvl7pPr marL="914400" algn="l" rtl="0" fontAlgn="base">
        <a:spcBef>
          <a:spcPct val="0"/>
        </a:spcBef>
        <a:spcAft>
          <a:spcPct val="0"/>
        </a:spcAft>
        <a:defRPr sz="3800">
          <a:solidFill>
            <a:schemeClr val="tx2"/>
          </a:solidFill>
          <a:latin typeface="Arial" charset="0"/>
        </a:defRPr>
      </a:lvl7pPr>
      <a:lvl8pPr marL="1371600" algn="l" rtl="0" fontAlgn="base">
        <a:spcBef>
          <a:spcPct val="0"/>
        </a:spcBef>
        <a:spcAft>
          <a:spcPct val="0"/>
        </a:spcAft>
        <a:defRPr sz="3800">
          <a:solidFill>
            <a:schemeClr val="tx2"/>
          </a:solidFill>
          <a:latin typeface="Arial" charset="0"/>
        </a:defRPr>
      </a:lvl8pPr>
      <a:lvl9pPr marL="1828800" algn="l" rtl="0" fontAlgn="base">
        <a:spcBef>
          <a:spcPct val="0"/>
        </a:spcBef>
        <a:spcAft>
          <a:spcPct val="0"/>
        </a:spcAft>
        <a:defRPr sz="38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Font typeface="Wingdings" panose="05000000000000000000"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700">
          <a:solidFill>
            <a:schemeClr val="tx1"/>
          </a:solidFill>
          <a:latin typeface="+mn-lt"/>
        </a:defRPr>
      </a:lvl2pPr>
      <a:lvl3pPr marL="1143000" indent="-228600" algn="l" rtl="0" eaLnBrk="0" fontAlgn="base" hangingPunct="0">
        <a:spcBef>
          <a:spcPct val="20000"/>
        </a:spcBef>
        <a:spcAft>
          <a:spcPct val="0"/>
        </a:spcAft>
        <a:buClr>
          <a:schemeClr val="accent1"/>
        </a:buClr>
        <a:buFont typeface="Wingdings" panose="05000000000000000000" pitchFamily="2" charset="2"/>
        <a:buChar char="l"/>
        <a:defRPr sz="2300">
          <a:solidFill>
            <a:schemeClr val="tx1"/>
          </a:solidFill>
          <a:latin typeface="+mn-lt"/>
        </a:defRPr>
      </a:lvl3pPr>
      <a:lvl4pPr marL="1600200" indent="-228600" algn="l" rtl="0" eaLnBrk="0" fontAlgn="base" hangingPunct="0">
        <a:spcBef>
          <a:spcPct val="20000"/>
        </a:spcBef>
        <a:spcAft>
          <a:spcPct val="0"/>
        </a:spcAft>
        <a:buClr>
          <a:schemeClr val="accent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3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4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5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5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91A83CB-D046-430F-82BA-69664982BBDA}"/>
              </a:ext>
            </a:extLst>
          </p:cNvPr>
          <p:cNvSpPr>
            <a:spLocks noGrp="1" noChangeArrowheads="1"/>
          </p:cNvSpPr>
          <p:nvPr>
            <p:ph type="ctrTitle"/>
          </p:nvPr>
        </p:nvSpPr>
        <p:spPr>
          <a:xfrm>
            <a:off x="822325" y="758825"/>
            <a:ext cx="7543800" cy="3565525"/>
          </a:xfrm>
        </p:spPr>
        <p:txBody>
          <a:bodyPr/>
          <a:lstStyle/>
          <a:p>
            <a:pPr eaLnBrk="1" hangingPunct="1"/>
            <a:r>
              <a:rPr lang="en-US" altLang="en-US" b="1"/>
              <a:t>ПОВРЕДЕ МЕКИХ ТКИВА</a:t>
            </a:r>
            <a:r>
              <a:rPr lang="sr-Latn-RS" altLang="en-US" b="1"/>
              <a:t> </a:t>
            </a:r>
            <a:r>
              <a:rPr lang="sr-Cyrl-RS" altLang="en-US" b="1"/>
              <a:t>ДОЊИХ</a:t>
            </a:r>
            <a:br>
              <a:rPr lang="sr-Cyrl-RS" altLang="en-US" b="1"/>
            </a:br>
            <a:r>
              <a:rPr lang="sr-Cyrl-RS" altLang="en-US" b="1"/>
              <a:t>ЕКСТРЕМИТЕТА</a:t>
            </a:r>
            <a:endParaRPr lang="en-US" altLang="en-US" b="1"/>
          </a:p>
        </p:txBody>
      </p:sp>
      <p:sp>
        <p:nvSpPr>
          <p:cNvPr id="6147" name="Rectangle 3" descr="Rectangle: Click to edit Master text styles&#10;Second level&#10;Third level&#10;Fourth level&#10;Fifth level">
            <a:extLst>
              <a:ext uri="{FF2B5EF4-FFF2-40B4-BE49-F238E27FC236}">
                <a16:creationId xmlns:a16="http://schemas.microsoft.com/office/drawing/2014/main" id="{A2A7C16C-D7FC-4EF7-941E-B63B9A241D93}"/>
              </a:ext>
            </a:extLst>
          </p:cNvPr>
          <p:cNvSpPr>
            <a:spLocks noGrp="1" noChangeArrowheads="1"/>
          </p:cNvSpPr>
          <p:nvPr>
            <p:ph type="subTitle" idx="1"/>
          </p:nvPr>
        </p:nvSpPr>
        <p:spPr>
          <a:xfrm>
            <a:off x="825500" y="4456113"/>
            <a:ext cx="7543800" cy="1143000"/>
          </a:xfrm>
        </p:spPr>
        <p:txBody>
          <a:bodyPr/>
          <a:lstStyle/>
          <a:p>
            <a:pPr eaLnBrk="1" hangingPunct="1"/>
            <a:r>
              <a:rPr lang="en-US" altLang="en-US"/>
              <a:t>Доц. Др T </a:t>
            </a:r>
            <a:r>
              <a:rPr lang="sr-Cyrl-CS" altLang="en-US"/>
              <a:t>Луковић</a:t>
            </a:r>
            <a:endParaRPr lang="en-US" altLang="en-US"/>
          </a:p>
        </p:txBody>
      </p:sp>
      <p:sp>
        <p:nvSpPr>
          <p:cNvPr id="4" name="TextBox 1">
            <a:extLst>
              <a:ext uri="{FF2B5EF4-FFF2-40B4-BE49-F238E27FC236}">
                <a16:creationId xmlns:a16="http://schemas.microsoft.com/office/drawing/2014/main" id="{3BF28B94-65FD-4F9A-A93D-DA19305C5100}"/>
              </a:ext>
            </a:extLst>
          </p:cNvPr>
          <p:cNvSpPr txBox="1">
            <a:spLocks noChangeArrowheads="1"/>
          </p:cNvSpPr>
          <p:nvPr/>
        </p:nvSpPr>
        <p:spPr bwMode="auto">
          <a:xfrm>
            <a:off x="1828800" y="457200"/>
            <a:ext cx="6265863"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6pPr>
            <a:lvl7pPr marL="29718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7pPr>
            <a:lvl8pPr marL="34290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8pPr>
            <a:lvl9pPr marL="3886200" indent="-228600" eaLnBrk="0" fontAlgn="base" hangingPunct="0">
              <a:lnSpc>
                <a:spcPct val="120000"/>
              </a:lnSpc>
              <a:spcBef>
                <a:spcPct val="0"/>
              </a:spcBef>
              <a:spcAft>
                <a:spcPct val="20000"/>
              </a:spcAft>
              <a:buClr>
                <a:schemeClr val="accent1"/>
              </a:buClr>
              <a:buFont typeface="Wingdings" pitchFamily="2" charset="2"/>
              <a:buChar char="n"/>
              <a:defRPr>
                <a:solidFill>
                  <a:schemeClr val="tx1"/>
                </a:solidFill>
                <a:latin typeface="Verdana" pitchFamily="34" charset="0"/>
              </a:defRPr>
            </a:lvl9pPr>
          </a:lstStyle>
          <a:p>
            <a:pPr eaLnBrk="1" fontAlgn="auto" hangingPunct="1">
              <a:spcBef>
                <a:spcPts val="0"/>
              </a:spcBef>
              <a:spcAft>
                <a:spcPts val="0"/>
              </a:spcAft>
              <a:buFont typeface="Wingdings" pitchFamily="2" charset="2"/>
              <a:buNone/>
              <a:defRPr/>
            </a:pPr>
            <a:r>
              <a:rPr lang="x-none" altLang="en-US" sz="1600" b="1" dirty="0">
                <a:latin typeface="+mj-lt"/>
              </a:rPr>
              <a:t>Универзитет у </a:t>
            </a:r>
            <a:r>
              <a:rPr lang="x-none" altLang="en-US" sz="1600" b="1" dirty="0" err="1">
                <a:latin typeface="+mj-lt"/>
              </a:rPr>
              <a:t>Кр</a:t>
            </a:r>
            <a:r>
              <a:rPr lang="en-US" altLang="en-US" sz="1600" b="1" dirty="0">
                <a:latin typeface="+mj-lt"/>
              </a:rPr>
              <a:t>a</a:t>
            </a:r>
            <a:r>
              <a:rPr lang="x-none" altLang="en-US" sz="1600" b="1" dirty="0" err="1">
                <a:latin typeface="+mj-lt"/>
              </a:rPr>
              <a:t>гујевцу</a:t>
            </a:r>
            <a:endParaRPr lang="x-none" altLang="en-US" sz="1600" b="1" dirty="0">
              <a:latin typeface="+mj-lt"/>
            </a:endParaRPr>
          </a:p>
          <a:p>
            <a:pPr eaLnBrk="1" fontAlgn="auto" hangingPunct="1">
              <a:spcBef>
                <a:spcPts val="600"/>
              </a:spcBef>
              <a:spcAft>
                <a:spcPts val="0"/>
              </a:spcAft>
              <a:buFont typeface="Wingdings" pitchFamily="2" charset="2"/>
              <a:buNone/>
              <a:defRPr/>
            </a:pPr>
            <a:r>
              <a:rPr lang="x-none" altLang="en-US" sz="1900" b="1" dirty="0">
                <a:latin typeface="+mj-lt"/>
              </a:rPr>
              <a:t>ФАКУЛТЕТ МЕДИЦИНСКИХ НАУКА</a:t>
            </a:r>
            <a:endParaRPr lang="en-US" altLang="en-US" sz="1900" dirty="0">
              <a:latin typeface="+mj-lt"/>
            </a:endParaRPr>
          </a:p>
        </p:txBody>
      </p:sp>
      <p:pic>
        <p:nvPicPr>
          <p:cNvPr id="5" name="Picture 10">
            <a:extLst>
              <a:ext uri="{FF2B5EF4-FFF2-40B4-BE49-F238E27FC236}">
                <a16:creationId xmlns:a16="http://schemas.microsoft.com/office/drawing/2014/main" id="{25CCAE7A-660E-44AE-B575-ABA80E9482FC}"/>
              </a:ext>
            </a:extLst>
          </p:cNvPr>
          <p:cNvPicPr>
            <a:picLocks noChangeAspect="1" noChangeArrowheads="1"/>
          </p:cNvPicPr>
          <p:nvPr/>
        </p:nvPicPr>
        <p:blipFill>
          <a:blip r:embed="rId2"/>
          <a:srcRect/>
          <a:stretch>
            <a:fillRect/>
          </a:stretch>
        </p:blipFill>
        <p:spPr bwMode="auto">
          <a:xfrm>
            <a:off x="990600" y="222250"/>
            <a:ext cx="762000" cy="10382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advTm="31287">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2">
            <a:extLst>
              <a:ext uri="{FF2B5EF4-FFF2-40B4-BE49-F238E27FC236}">
                <a16:creationId xmlns:a16="http://schemas.microsoft.com/office/drawing/2014/main" id="{1CEC845D-582D-496A-8227-9A31F4B443DA}"/>
              </a:ext>
            </a:extLst>
          </p:cNvPr>
          <p:cNvSpPr>
            <a:spLocks noGrp="1"/>
          </p:cNvSpPr>
          <p:nvPr>
            <p:ph type="title"/>
          </p:nvPr>
        </p:nvSpPr>
        <p:spPr/>
        <p:txBody>
          <a:bodyPr/>
          <a:lstStyle/>
          <a:p>
            <a:pPr eaLnBrk="1" fontAlgn="auto" hangingPunct="1">
              <a:spcAft>
                <a:spcPts val="0"/>
              </a:spcAft>
              <a:defRPr/>
            </a:pPr>
            <a:r>
              <a:rPr lang="en-US" altLang="en-US" sz="3600" b="1">
                <a:solidFill>
                  <a:schemeClr val="tx1">
                    <a:lumMod val="75000"/>
                    <a:lumOff val="25000"/>
                  </a:schemeClr>
                </a:solidFill>
              </a:rPr>
              <a:t>ДИЈАГНОСТИКА ПОВРЕДА </a:t>
            </a:r>
            <a:r>
              <a:rPr lang="sr-Cyrl-CS" altLang="en-US" sz="3600" b="1">
                <a:solidFill>
                  <a:schemeClr val="tx1">
                    <a:lumMod val="75000"/>
                    <a:lumOff val="25000"/>
                  </a:schemeClr>
                </a:solidFill>
              </a:rPr>
              <a:t>МЕКИХ ТКИВА</a:t>
            </a:r>
            <a:endParaRPr lang="en-US" altLang="en-US" sz="3600" b="1">
              <a:solidFill>
                <a:schemeClr val="tx1">
                  <a:lumMod val="75000"/>
                  <a:lumOff val="25000"/>
                </a:schemeClr>
              </a:solidFill>
            </a:endParaRPr>
          </a:p>
        </p:txBody>
      </p:sp>
      <p:sp>
        <p:nvSpPr>
          <p:cNvPr id="16387" name="Content Placeholder 1" descr="Rectangle: Click to edit Master text styles&#10;Second level&#10;Third level&#10;Fourth level&#10;Fifth level">
            <a:extLst>
              <a:ext uri="{FF2B5EF4-FFF2-40B4-BE49-F238E27FC236}">
                <a16:creationId xmlns:a16="http://schemas.microsoft.com/office/drawing/2014/main" id="{1F6C0DE8-44A9-41E1-A7ED-E260EDDE95CE}"/>
              </a:ext>
            </a:extLst>
          </p:cNvPr>
          <p:cNvSpPr>
            <a:spLocks noGrp="1" noChangeArrowheads="1"/>
          </p:cNvSpPr>
          <p:nvPr>
            <p:ph idx="1"/>
          </p:nvPr>
        </p:nvSpPr>
        <p:spPr>
          <a:xfrm>
            <a:off x="838200" y="1676400"/>
            <a:ext cx="7924800" cy="4343400"/>
          </a:xfrm>
        </p:spPr>
        <p:txBody>
          <a:bodyPr/>
          <a:lstStyle/>
          <a:p>
            <a:pPr eaLnBrk="1" hangingPunct="1"/>
            <a:endParaRPr lang="en-US" altLang="en-US" b="1"/>
          </a:p>
          <a:p>
            <a:pPr eaLnBrk="1" hangingPunct="1"/>
            <a:r>
              <a:rPr lang="sr-Cyrl-RS" altLang="en-US" b="1"/>
              <a:t>Клинички преглед (и</a:t>
            </a:r>
            <a:r>
              <a:rPr lang="en-US" altLang="en-US" b="1"/>
              <a:t>нспекција и палпација</a:t>
            </a:r>
            <a:r>
              <a:rPr lang="sr-Cyrl-RS" altLang="en-US" b="1"/>
              <a:t>)</a:t>
            </a:r>
            <a:r>
              <a:rPr lang="en-US" altLang="en-US" b="1"/>
              <a:t> </a:t>
            </a:r>
          </a:p>
          <a:p>
            <a:pPr eaLnBrk="1" hangingPunct="1"/>
            <a:r>
              <a:rPr lang="en-US" altLang="en-US" b="1"/>
              <a:t>Радиографија</a:t>
            </a:r>
            <a:endParaRPr lang="en-US" altLang="en-US"/>
          </a:p>
          <a:p>
            <a:pPr eaLnBrk="1" hangingPunct="1"/>
            <a:r>
              <a:rPr lang="en-US" altLang="en-US" b="1"/>
              <a:t>УЗ</a:t>
            </a:r>
            <a:r>
              <a:rPr lang="en-US" altLang="en-US"/>
              <a:t> </a:t>
            </a:r>
          </a:p>
          <a:p>
            <a:pPr eaLnBrk="1" hangingPunct="1"/>
            <a:r>
              <a:rPr lang="en-US" altLang="en-US" b="1"/>
              <a:t>МР</a:t>
            </a:r>
            <a:endParaRPr lang="en-US" altLang="en-US"/>
          </a:p>
          <a:p>
            <a:pPr eaLnBrk="1" hangingPunct="1"/>
            <a:r>
              <a:rPr lang="en-US" altLang="en-US" b="1"/>
              <a:t>CТ</a:t>
            </a:r>
            <a:r>
              <a:rPr lang="en-US" altLang="en-US"/>
              <a:t> </a:t>
            </a:r>
          </a:p>
          <a:p>
            <a:pPr eaLnBrk="1" hangingPunct="1"/>
            <a:r>
              <a:rPr lang="en-US" altLang="en-US" b="1">
                <a:solidFill>
                  <a:srgbClr val="FFC000"/>
                </a:solidFill>
              </a:rPr>
              <a:t>Сцинтиграфија</a:t>
            </a:r>
            <a:endParaRPr lang="en-US" altLang="en-US">
              <a:solidFill>
                <a:srgbClr val="FFC000"/>
              </a:solidFill>
            </a:endParaRPr>
          </a:p>
        </p:txBody>
      </p:sp>
      <p:sp>
        <p:nvSpPr>
          <p:cNvPr id="16388" name="Čuvar mesta za broj slajda 3">
            <a:extLst>
              <a:ext uri="{FF2B5EF4-FFF2-40B4-BE49-F238E27FC236}">
                <a16:creationId xmlns:a16="http://schemas.microsoft.com/office/drawing/2014/main" id="{846EE39B-5535-4560-B5BC-7CA880BB4E67}"/>
              </a:ext>
            </a:extLst>
          </p:cNvPr>
          <p:cNvSpPr>
            <a:spLocks noGrp="1" noChangeArrowheads="1"/>
          </p:cNvSpPr>
          <p:nvPr>
            <p:ph type="sldNum" sz="quarter" idx="12"/>
          </p:nvPr>
        </p:nvSpPr>
        <p:spPr>
          <a:xfrm>
            <a:off x="3124200" y="6248400"/>
            <a:ext cx="2895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FontTx/>
              <a:buNone/>
            </a:pPr>
            <a:fld id="{0E96BD2F-2E95-48EA-8470-F444304949D8}" type="slidenum">
              <a:rPr lang="en-US" altLang="en-US" sz="1400" smtClean="0">
                <a:latin typeface="Tahoma" panose="020B0604030504040204" pitchFamily="34" charset="0"/>
                <a:cs typeface="Arial" panose="020B0604020202020204" pitchFamily="34" charset="0"/>
              </a:rPr>
              <a:pPr algn="ctr">
                <a:spcBef>
                  <a:spcPct val="0"/>
                </a:spcBef>
                <a:buClrTx/>
                <a:buFontTx/>
                <a:buNone/>
              </a:pPr>
              <a:t>10</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26387">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a:extLst>
              <a:ext uri="{FF2B5EF4-FFF2-40B4-BE49-F238E27FC236}">
                <a16:creationId xmlns:a16="http://schemas.microsoft.com/office/drawing/2014/main" id="{2A3ECF23-5C9B-441D-89D3-514398AEEAC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3E5C94C8-405A-44CA-8512-5B80ECA72FE7}" type="slidenum">
              <a:rPr lang="en-US" altLang="en-US" sz="1000" smtClean="0"/>
              <a:pPr>
                <a:spcBef>
                  <a:spcPct val="0"/>
                </a:spcBef>
                <a:buClrTx/>
                <a:buFontTx/>
                <a:buNone/>
              </a:pPr>
              <a:t>11</a:t>
            </a:fld>
            <a:endParaRPr lang="en-US" altLang="en-US" sz="1000"/>
          </a:p>
        </p:txBody>
      </p:sp>
      <p:sp>
        <p:nvSpPr>
          <p:cNvPr id="17411" name="Text Box 5">
            <a:extLst>
              <a:ext uri="{FF2B5EF4-FFF2-40B4-BE49-F238E27FC236}">
                <a16:creationId xmlns:a16="http://schemas.microsoft.com/office/drawing/2014/main" id="{195E77C7-0AF7-4F04-B55D-6FD007B3DC94}"/>
              </a:ext>
            </a:extLst>
          </p:cNvPr>
          <p:cNvSpPr txBox="1">
            <a:spLocks noChangeArrowheads="1"/>
          </p:cNvSpPr>
          <p:nvPr/>
        </p:nvSpPr>
        <p:spPr bwMode="auto">
          <a:xfrm>
            <a:off x="250825" y="620713"/>
            <a:ext cx="8642350" cy="649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FontTx/>
              <a:buNone/>
            </a:pPr>
            <a:endParaRPr lang="sr-Latn-CS" altLang="en-US" sz="2400" b="1" i="1"/>
          </a:p>
          <a:p>
            <a:pPr algn="ctr">
              <a:spcBef>
                <a:spcPct val="0"/>
              </a:spcBef>
              <a:buClrTx/>
              <a:buFontTx/>
              <a:buNone/>
            </a:pPr>
            <a:r>
              <a:rPr lang="sr-Latn-CS" altLang="en-US" sz="4400" b="1" u="sng"/>
              <a:t>POVREDE MEKIH TKIVA</a:t>
            </a:r>
            <a:r>
              <a:rPr lang="sr-Cyrl-RS" altLang="en-US" sz="4400" b="1" u="sng"/>
              <a:t> ДЕ</a:t>
            </a:r>
            <a:endParaRPr lang="sr-Latn-CS" altLang="en-US" b="1" u="sng"/>
          </a:p>
          <a:p>
            <a:pPr algn="ctr">
              <a:spcBef>
                <a:spcPct val="0"/>
              </a:spcBef>
              <a:buClrTx/>
              <a:buFontTx/>
              <a:buNone/>
            </a:pPr>
            <a:endParaRPr lang="sr-Latn-CS" altLang="en-US" b="1" i="1" u="sng"/>
          </a:p>
          <a:p>
            <a:pPr algn="ctr">
              <a:spcBef>
                <a:spcPct val="0"/>
              </a:spcBef>
              <a:buClrTx/>
              <a:buFontTx/>
              <a:buNone/>
            </a:pPr>
            <a:endParaRPr lang="sr-Latn-CS" altLang="en-US" sz="1800"/>
          </a:p>
          <a:p>
            <a:pPr>
              <a:spcBef>
                <a:spcPct val="0"/>
              </a:spcBef>
              <a:buClrTx/>
              <a:buFontTx/>
              <a:buNone/>
            </a:pPr>
            <a:endParaRPr lang="sr-Latn-CS" altLang="en-US" sz="2100"/>
          </a:p>
          <a:p>
            <a:pPr lvl="2">
              <a:spcBef>
                <a:spcPct val="0"/>
              </a:spcBef>
              <a:buClrTx/>
              <a:buFont typeface="Wingdings" panose="05000000000000000000" pitchFamily="2" charset="2"/>
              <a:buChar char="v"/>
            </a:pPr>
            <a:r>
              <a:rPr lang="sr-Latn-CS" altLang="en-US" sz="2100"/>
              <a:t> </a:t>
            </a:r>
            <a:r>
              <a:rPr lang="sr-Latn-CS" altLang="en-US" sz="3200"/>
              <a:t>Kontuzije mišića, tetiva, nerava i zglobova</a:t>
            </a:r>
            <a:endParaRPr lang="en-US" altLang="en-US" sz="3200"/>
          </a:p>
          <a:p>
            <a:pPr lvl="2">
              <a:spcBef>
                <a:spcPct val="0"/>
              </a:spcBef>
              <a:buClrTx/>
              <a:buFont typeface="Wingdings" panose="05000000000000000000" pitchFamily="2" charset="2"/>
              <a:buChar char="v"/>
            </a:pPr>
            <a:r>
              <a:rPr lang="sr-Latn-CS" altLang="en-US" sz="3200"/>
              <a:t> Distorzija zglobova</a:t>
            </a:r>
            <a:endParaRPr lang="en-US" altLang="en-US" sz="3200"/>
          </a:p>
          <a:p>
            <a:pPr lvl="2">
              <a:spcBef>
                <a:spcPct val="0"/>
              </a:spcBef>
              <a:buClrTx/>
              <a:buFont typeface="Wingdings" panose="05000000000000000000" pitchFamily="2" charset="2"/>
              <a:buChar char="v"/>
            </a:pPr>
            <a:r>
              <a:rPr lang="sr-Latn-CS" altLang="en-US" sz="3200"/>
              <a:t> Distenzija mišića i ligamenata</a:t>
            </a:r>
            <a:endParaRPr lang="en-US" altLang="en-US" sz="3200"/>
          </a:p>
          <a:p>
            <a:pPr lvl="2">
              <a:spcBef>
                <a:spcPct val="0"/>
              </a:spcBef>
              <a:buClrTx/>
              <a:buFont typeface="Wingdings" panose="05000000000000000000" pitchFamily="2" charset="2"/>
              <a:buChar char="v"/>
            </a:pPr>
            <a:r>
              <a:rPr lang="sr-Latn-CS" altLang="en-US" sz="3200"/>
              <a:t> Parcijalne ili kompletne rupture mišića i tetiva</a:t>
            </a:r>
            <a:endParaRPr lang="en-US" altLang="en-US" sz="3200"/>
          </a:p>
          <a:p>
            <a:pPr lvl="2">
              <a:spcBef>
                <a:spcPct val="0"/>
              </a:spcBef>
              <a:buClrTx/>
              <a:buFont typeface="Wingdings" panose="05000000000000000000" pitchFamily="2" charset="2"/>
              <a:buChar char="v"/>
            </a:pPr>
            <a:r>
              <a:rPr lang="sr-Latn-CS" altLang="en-US" sz="3200"/>
              <a:t> Sekcije tetiva</a:t>
            </a:r>
            <a:endParaRPr lang="en-US" altLang="en-US" sz="3200"/>
          </a:p>
          <a:p>
            <a:pPr lvl="2">
              <a:spcBef>
                <a:spcPct val="0"/>
              </a:spcBef>
              <a:buClrTx/>
              <a:buFont typeface="Wingdings" panose="05000000000000000000" pitchFamily="2" charset="2"/>
              <a:buChar char="v"/>
            </a:pPr>
            <a:r>
              <a:rPr lang="sr-Latn-CS" altLang="en-US" sz="3200"/>
              <a:t> Luksacije zglobova</a:t>
            </a:r>
          </a:p>
          <a:p>
            <a:pPr algn="just">
              <a:spcBef>
                <a:spcPct val="0"/>
              </a:spcBef>
              <a:buClrTx/>
              <a:buFont typeface="Courier New" panose="02070309020205020404" pitchFamily="49" charset="0"/>
              <a:buChar char="o"/>
            </a:pPr>
            <a:endParaRPr lang="en-US" altLang="en-US" sz="2100"/>
          </a:p>
        </p:txBody>
      </p:sp>
    </p:spTree>
  </p:cSld>
  <p:clrMapOvr>
    <a:masterClrMapping/>
  </p:clrMapOvr>
  <p:transition spd="slow" advTm="17378">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a:extLst>
              <a:ext uri="{FF2B5EF4-FFF2-40B4-BE49-F238E27FC236}">
                <a16:creationId xmlns:a16="http://schemas.microsoft.com/office/drawing/2014/main" id="{A960191B-A4E6-48E1-B8F4-D6B8081E866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29D29151-DF8A-4617-BB91-44F5203325A8}" type="slidenum">
              <a:rPr lang="en-US" altLang="en-US" sz="1000" smtClean="0"/>
              <a:pPr>
                <a:spcBef>
                  <a:spcPct val="0"/>
                </a:spcBef>
                <a:buClrTx/>
                <a:buFontTx/>
                <a:buNone/>
              </a:pPr>
              <a:t>12</a:t>
            </a:fld>
            <a:endParaRPr lang="en-US" altLang="en-US" sz="1000"/>
          </a:p>
        </p:txBody>
      </p:sp>
      <p:sp>
        <p:nvSpPr>
          <p:cNvPr id="18435" name="Rectangle 3">
            <a:extLst>
              <a:ext uri="{FF2B5EF4-FFF2-40B4-BE49-F238E27FC236}">
                <a16:creationId xmlns:a16="http://schemas.microsoft.com/office/drawing/2014/main" id="{4B7BC312-2D88-4CAC-8BD9-7859A8FB0126}"/>
              </a:ext>
            </a:extLst>
          </p:cNvPr>
          <p:cNvSpPr>
            <a:spLocks noGrp="1" noChangeArrowheads="1"/>
          </p:cNvSpPr>
          <p:nvPr>
            <p:ph type="body" idx="1"/>
          </p:nvPr>
        </p:nvSpPr>
        <p:spPr>
          <a:xfrm>
            <a:off x="457200" y="404813"/>
            <a:ext cx="8229600" cy="6264275"/>
          </a:xfrm>
        </p:spPr>
        <p:txBody>
          <a:bodyPr/>
          <a:lstStyle/>
          <a:p>
            <a:pPr algn="just" eaLnBrk="1" hangingPunct="1">
              <a:lnSpc>
                <a:spcPct val="80000"/>
              </a:lnSpc>
              <a:buFont typeface="Wingdings" panose="05000000000000000000" pitchFamily="2" charset="2"/>
              <a:buNone/>
            </a:pPr>
            <a:endParaRPr lang="sr-Latn-CS" altLang="en-US" sz="2100" b="1" u="sng"/>
          </a:p>
          <a:p>
            <a:pPr algn="just" eaLnBrk="1" hangingPunct="1">
              <a:lnSpc>
                <a:spcPct val="80000"/>
              </a:lnSpc>
            </a:pPr>
            <a:r>
              <a:rPr lang="sr-Latn-CS" altLang="en-US" sz="2400" b="1"/>
              <a:t>Faza zapaljenja</a:t>
            </a:r>
            <a:r>
              <a:rPr lang="sr-Latn-CS" altLang="en-US" sz="2400"/>
              <a:t> je kod svih povreda reaktivnog tipa</a:t>
            </a:r>
            <a:r>
              <a:rPr lang="en-US" altLang="en-US" sz="2400"/>
              <a:t>. </a:t>
            </a:r>
            <a:endParaRPr lang="sr-Latn-CS" altLang="en-US" sz="2400"/>
          </a:p>
          <a:p>
            <a:pPr algn="just" eaLnBrk="1" hangingPunct="1">
              <a:lnSpc>
                <a:spcPct val="80000"/>
              </a:lnSpc>
            </a:pPr>
            <a:r>
              <a:rPr lang="en-US" altLang="en-US" sz="2400"/>
              <a:t>Dola</a:t>
            </a:r>
            <a:r>
              <a:rPr lang="sr-Latn-CS" altLang="en-US" sz="2400"/>
              <a:t>zi do:</a:t>
            </a:r>
          </a:p>
          <a:p>
            <a:pPr lvl="2" algn="just" eaLnBrk="1" hangingPunct="1">
              <a:lnSpc>
                <a:spcPct val="80000"/>
              </a:lnSpc>
              <a:buFont typeface="Wingdings" panose="05000000000000000000" pitchFamily="2" charset="2"/>
              <a:buChar char="Ø"/>
            </a:pPr>
            <a:r>
              <a:rPr lang="sr-Latn-CS" altLang="en-US" sz="2400"/>
              <a:t>oštećenja </a:t>
            </a:r>
          </a:p>
          <a:p>
            <a:pPr lvl="2" algn="just" eaLnBrk="1" hangingPunct="1">
              <a:lnSpc>
                <a:spcPct val="80000"/>
              </a:lnSpc>
              <a:buFont typeface="Wingdings" panose="05000000000000000000" pitchFamily="2" charset="2"/>
              <a:buChar char="Ø"/>
            </a:pPr>
            <a:r>
              <a:rPr lang="sr-Latn-CS" altLang="en-US" sz="2400"/>
              <a:t>izumiranja ćelija povređenog tkiva</a:t>
            </a:r>
          </a:p>
          <a:p>
            <a:pPr algn="just" eaLnBrk="1" hangingPunct="1">
              <a:lnSpc>
                <a:spcPct val="80000"/>
              </a:lnSpc>
            </a:pPr>
            <a:r>
              <a:rPr lang="sr-Latn-CS" altLang="en-US" sz="2400"/>
              <a:t>Javlja se: </a:t>
            </a:r>
          </a:p>
          <a:p>
            <a:pPr lvl="2" algn="just" eaLnBrk="1" hangingPunct="1">
              <a:lnSpc>
                <a:spcPct val="80000"/>
              </a:lnSpc>
              <a:buFont typeface="Wingdings" panose="05000000000000000000" pitchFamily="2" charset="2"/>
              <a:buChar char="Ø"/>
            </a:pPr>
            <a:r>
              <a:rPr lang="sr-Latn-CS" altLang="en-US" sz="2400"/>
              <a:t>vazodilatacija</a:t>
            </a:r>
          </a:p>
          <a:p>
            <a:pPr lvl="2" algn="just" eaLnBrk="1" hangingPunct="1">
              <a:lnSpc>
                <a:spcPct val="80000"/>
              </a:lnSpc>
              <a:buFont typeface="Wingdings" panose="05000000000000000000" pitchFamily="2" charset="2"/>
              <a:buChar char="Ø"/>
            </a:pPr>
            <a:r>
              <a:rPr lang="sr-Latn-CS" altLang="en-US" sz="2400"/>
              <a:t>eksudacija tečnosti u okolno tkivo</a:t>
            </a:r>
          </a:p>
          <a:p>
            <a:pPr algn="just" eaLnBrk="1" hangingPunct="1">
              <a:lnSpc>
                <a:spcPct val="80000"/>
              </a:lnSpc>
            </a:pPr>
            <a:r>
              <a:rPr lang="sr-Latn-CS" altLang="en-US" sz="2400"/>
              <a:t>Traje od nekoliko dana do dve nedelje</a:t>
            </a:r>
          </a:p>
          <a:p>
            <a:pPr lvl="2" algn="just" eaLnBrk="1" hangingPunct="1">
              <a:lnSpc>
                <a:spcPct val="80000"/>
              </a:lnSpc>
              <a:buFont typeface="Wingdings" panose="05000000000000000000" pitchFamily="2" charset="2"/>
              <a:buChar char="Ø"/>
            </a:pPr>
            <a:endParaRPr lang="sr-Latn-CS" altLang="en-US" sz="2400"/>
          </a:p>
          <a:p>
            <a:pPr algn="just" eaLnBrk="1" hangingPunct="1">
              <a:lnSpc>
                <a:spcPct val="80000"/>
              </a:lnSpc>
              <a:buFont typeface="Wingdings" panose="05000000000000000000" pitchFamily="2" charset="2"/>
              <a:buNone/>
            </a:pPr>
            <a:endParaRPr lang="sr-Latn-CS" altLang="en-US" sz="2400" b="1"/>
          </a:p>
          <a:p>
            <a:pPr algn="just" eaLnBrk="1" hangingPunct="1">
              <a:lnSpc>
                <a:spcPct val="80000"/>
              </a:lnSpc>
            </a:pPr>
            <a:r>
              <a:rPr lang="sr-Latn-CS" altLang="en-US" sz="2400" b="1"/>
              <a:t>Faza reparacije</a:t>
            </a:r>
            <a:r>
              <a:rPr lang="sr-Latn-CS" altLang="en-US" sz="2400"/>
              <a:t> se javlja trećeg ili četvrtog dana</a:t>
            </a:r>
          </a:p>
          <a:p>
            <a:pPr algn="just" eaLnBrk="1" hangingPunct="1">
              <a:lnSpc>
                <a:spcPct val="80000"/>
              </a:lnSpc>
            </a:pPr>
            <a:r>
              <a:rPr lang="sr-Latn-CS" altLang="en-US" sz="2400"/>
              <a:t>Formiraju se kapilarni pupoljci koji se kanalizuju i stvaraju novu kapilarnu mrežu</a:t>
            </a:r>
          </a:p>
          <a:p>
            <a:pPr algn="just" eaLnBrk="1" hangingPunct="1">
              <a:lnSpc>
                <a:spcPct val="80000"/>
              </a:lnSpc>
            </a:pPr>
            <a:r>
              <a:rPr lang="sr-Latn-CS" altLang="en-US" sz="2400"/>
              <a:t>Aktiviraju se fibroblasti i formiraju elastična fibrozna vlakna koja na kraju prelaze u kolagena vlakna</a:t>
            </a:r>
          </a:p>
          <a:p>
            <a:pPr algn="just" eaLnBrk="1" hangingPunct="1">
              <a:lnSpc>
                <a:spcPct val="80000"/>
              </a:lnSpc>
            </a:pPr>
            <a:r>
              <a:rPr lang="sr-Latn-CS" altLang="en-US" sz="2400"/>
              <a:t>Traje oko dve do tri nedelje</a:t>
            </a:r>
          </a:p>
          <a:p>
            <a:pPr algn="just" eaLnBrk="1" hangingPunct="1">
              <a:lnSpc>
                <a:spcPct val="80000"/>
              </a:lnSpc>
              <a:buFont typeface="Wingdings" panose="05000000000000000000" pitchFamily="2" charset="2"/>
              <a:buNone/>
            </a:pPr>
            <a:endParaRPr lang="sr-Latn-CS" altLang="en-US" sz="2400" b="1"/>
          </a:p>
        </p:txBody>
      </p:sp>
    </p:spTree>
  </p:cSld>
  <p:clrMapOvr>
    <a:masterClrMapping/>
  </p:clrMapOvr>
  <p:transition spd="slow" advTm="55761">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a:extLst>
              <a:ext uri="{FF2B5EF4-FFF2-40B4-BE49-F238E27FC236}">
                <a16:creationId xmlns:a16="http://schemas.microsoft.com/office/drawing/2014/main" id="{A0A6B389-79E9-4B34-83D4-9042788C1B5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6D653776-7CAD-4048-94A2-B7DEE3CED411}" type="slidenum">
              <a:rPr lang="en-US" altLang="en-US" sz="1000" smtClean="0"/>
              <a:pPr>
                <a:spcBef>
                  <a:spcPct val="0"/>
                </a:spcBef>
                <a:buClrTx/>
                <a:buFontTx/>
                <a:buNone/>
              </a:pPr>
              <a:t>13</a:t>
            </a:fld>
            <a:endParaRPr lang="en-US" altLang="en-US" sz="1000"/>
          </a:p>
        </p:txBody>
      </p:sp>
      <p:sp>
        <p:nvSpPr>
          <p:cNvPr id="19459" name="Rectangle 3">
            <a:extLst>
              <a:ext uri="{FF2B5EF4-FFF2-40B4-BE49-F238E27FC236}">
                <a16:creationId xmlns:a16="http://schemas.microsoft.com/office/drawing/2014/main" id="{A6568039-B384-4A40-A49A-CAE30E3E94FE}"/>
              </a:ext>
            </a:extLst>
          </p:cNvPr>
          <p:cNvSpPr>
            <a:spLocks noGrp="1" noChangeArrowheads="1"/>
          </p:cNvSpPr>
          <p:nvPr>
            <p:ph type="body" idx="1"/>
          </p:nvPr>
        </p:nvSpPr>
        <p:spPr>
          <a:xfrm>
            <a:off x="468313" y="188913"/>
            <a:ext cx="8377237" cy="6335712"/>
          </a:xfrm>
        </p:spPr>
        <p:txBody>
          <a:bodyPr/>
          <a:lstStyle/>
          <a:p>
            <a:pPr lvl="4" algn="just" eaLnBrk="1" hangingPunct="1">
              <a:lnSpc>
                <a:spcPct val="80000"/>
              </a:lnSpc>
              <a:buFont typeface="Wingdings" panose="05000000000000000000" pitchFamily="2" charset="2"/>
              <a:buNone/>
            </a:pPr>
            <a:r>
              <a:rPr lang="en-US" altLang="en-US" sz="2400" b="1" u="sng"/>
              <a:t>Ciljevi</a:t>
            </a:r>
            <a:r>
              <a:rPr lang="sr-Cyrl-RS" altLang="en-US" sz="2400" b="1" u="sng"/>
              <a:t> терапије</a:t>
            </a:r>
            <a:endParaRPr lang="sr-Latn-CS" altLang="en-US" sz="2400" b="1" u="sng"/>
          </a:p>
          <a:p>
            <a:pPr algn="just" eaLnBrk="1" hangingPunct="1">
              <a:lnSpc>
                <a:spcPct val="80000"/>
              </a:lnSpc>
            </a:pPr>
            <a:r>
              <a:rPr lang="sr-Latn-CS" altLang="en-US" sz="2000" b="1"/>
              <a:t>U prvoj fazi-zapaljenja:</a:t>
            </a:r>
            <a:r>
              <a:rPr lang="sr-Latn-CS" altLang="en-US" sz="2000"/>
              <a:t> </a:t>
            </a:r>
          </a:p>
          <a:p>
            <a:pPr lvl="1" algn="just" eaLnBrk="1" hangingPunct="1">
              <a:lnSpc>
                <a:spcPct val="80000"/>
              </a:lnSpc>
              <a:buFont typeface="Wingdings" panose="05000000000000000000" pitchFamily="2" charset="2"/>
              <a:buChar char="v"/>
            </a:pPr>
            <a:r>
              <a:rPr lang="sr-Latn-CS" altLang="en-US" sz="2100"/>
              <a:t> sprečiti krvarenje</a:t>
            </a:r>
          </a:p>
          <a:p>
            <a:pPr lvl="1" algn="just" eaLnBrk="1" hangingPunct="1">
              <a:lnSpc>
                <a:spcPct val="80000"/>
              </a:lnSpc>
              <a:buFont typeface="Wingdings" panose="05000000000000000000" pitchFamily="2" charset="2"/>
              <a:buChar char="v"/>
            </a:pPr>
            <a:r>
              <a:rPr lang="sr-Latn-CS" altLang="en-US" sz="2100"/>
              <a:t> stvaranje edema</a:t>
            </a:r>
          </a:p>
          <a:p>
            <a:pPr lvl="1" algn="just" eaLnBrk="1" hangingPunct="1">
              <a:lnSpc>
                <a:spcPct val="80000"/>
              </a:lnSpc>
              <a:buFont typeface="Wingdings" panose="05000000000000000000" pitchFamily="2" charset="2"/>
              <a:buChar char="v"/>
            </a:pPr>
            <a:r>
              <a:rPr lang="sr-Latn-CS" altLang="en-US" sz="2100"/>
              <a:t> smanjiti bol</a:t>
            </a:r>
          </a:p>
          <a:p>
            <a:pPr lvl="1" algn="just" eaLnBrk="1" hangingPunct="1">
              <a:lnSpc>
                <a:spcPct val="80000"/>
              </a:lnSpc>
              <a:buFont typeface="Wingdings" panose="05000000000000000000" pitchFamily="2" charset="2"/>
              <a:buChar char="v"/>
            </a:pPr>
            <a:r>
              <a:rPr lang="sr-Latn-CS" altLang="en-US" sz="2100"/>
              <a:t> spazam</a:t>
            </a:r>
            <a:r>
              <a:rPr lang="en-US" altLang="en-US" sz="2100"/>
              <a:t> (kompresivni zavoj,elevacija,krioterapija)</a:t>
            </a:r>
          </a:p>
          <a:p>
            <a:pPr lvl="1" algn="just" eaLnBrk="1" hangingPunct="1">
              <a:lnSpc>
                <a:spcPct val="80000"/>
              </a:lnSpc>
              <a:buFont typeface="Wingdings" panose="05000000000000000000" pitchFamily="2" charset="2"/>
              <a:buChar char="v"/>
            </a:pPr>
            <a:endParaRPr lang="sr-Latn-CS" altLang="en-US" sz="2100"/>
          </a:p>
          <a:p>
            <a:pPr algn="just" eaLnBrk="1" hangingPunct="1">
              <a:lnSpc>
                <a:spcPct val="80000"/>
              </a:lnSpc>
            </a:pPr>
            <a:r>
              <a:rPr lang="sr-Latn-CS" altLang="en-US" sz="2000" b="1"/>
              <a:t>U fazi reparacije</a:t>
            </a:r>
            <a:r>
              <a:rPr lang="sr-Latn-CS" altLang="en-US" sz="2000"/>
              <a:t>: </a:t>
            </a:r>
          </a:p>
          <a:p>
            <a:pPr lvl="1" algn="just" eaLnBrk="1" hangingPunct="1">
              <a:lnSpc>
                <a:spcPct val="80000"/>
              </a:lnSpc>
              <a:buFont typeface="Wingdings" panose="05000000000000000000" pitchFamily="2" charset="2"/>
              <a:buChar char="v"/>
            </a:pPr>
            <a:r>
              <a:rPr lang="sr-Latn-CS" altLang="en-US" sz="2100"/>
              <a:t>poboljšati perifernu cirkulaciju,</a:t>
            </a:r>
          </a:p>
          <a:p>
            <a:pPr lvl="1" algn="just" eaLnBrk="1" hangingPunct="1">
              <a:lnSpc>
                <a:spcPct val="80000"/>
              </a:lnSpc>
              <a:buFont typeface="Wingdings" panose="05000000000000000000" pitchFamily="2" charset="2"/>
              <a:buChar char="v"/>
            </a:pPr>
            <a:r>
              <a:rPr lang="sr-Latn-CS" altLang="en-US" sz="2100"/>
              <a:t>pospešiti resorpciju ekstravazata</a:t>
            </a:r>
          </a:p>
          <a:p>
            <a:pPr lvl="1" algn="just" eaLnBrk="1" hangingPunct="1">
              <a:lnSpc>
                <a:spcPct val="80000"/>
              </a:lnSpc>
              <a:buFont typeface="Wingdings" panose="05000000000000000000" pitchFamily="2" charset="2"/>
              <a:buChar char="v"/>
            </a:pPr>
            <a:r>
              <a:rPr lang="sr-Latn-CS" altLang="en-US" sz="2100"/>
              <a:t>uspostaviti fiziološku pokretljivost</a:t>
            </a:r>
          </a:p>
          <a:p>
            <a:pPr lvl="1" eaLnBrk="1" hangingPunct="1">
              <a:lnSpc>
                <a:spcPct val="80000"/>
              </a:lnSpc>
              <a:buFont typeface="Wingdings" panose="05000000000000000000" pitchFamily="2" charset="2"/>
              <a:buChar char="v"/>
            </a:pPr>
            <a:r>
              <a:rPr lang="sr-Latn-CS" altLang="en-US" sz="2100"/>
              <a:t>poboljšati mišićnu snagu</a:t>
            </a:r>
          </a:p>
          <a:p>
            <a:pPr lvl="1" eaLnBrk="1" hangingPunct="1">
              <a:lnSpc>
                <a:spcPct val="80000"/>
              </a:lnSpc>
              <a:buFont typeface="Wingdings" panose="05000000000000000000" pitchFamily="2" charset="2"/>
              <a:buNone/>
            </a:pPr>
            <a:endParaRPr lang="sr-Latn-CS" altLang="en-US" sz="1800" b="1"/>
          </a:p>
          <a:p>
            <a:pPr algn="just" eaLnBrk="1" hangingPunct="1">
              <a:lnSpc>
                <a:spcPct val="80000"/>
              </a:lnSpc>
              <a:buFont typeface="Wingdings" panose="05000000000000000000" pitchFamily="2" charset="2"/>
              <a:buNone/>
            </a:pPr>
            <a:endParaRPr lang="sr-Latn-CS" altLang="en-US" sz="2000"/>
          </a:p>
          <a:p>
            <a:pPr algn="just" eaLnBrk="1" hangingPunct="1">
              <a:lnSpc>
                <a:spcPct val="80000"/>
              </a:lnSpc>
            </a:pPr>
            <a:endParaRPr lang="sr-Latn-CS" altLang="en-US" sz="1800"/>
          </a:p>
          <a:p>
            <a:pPr eaLnBrk="1" hangingPunct="1">
              <a:lnSpc>
                <a:spcPct val="80000"/>
              </a:lnSpc>
            </a:pPr>
            <a:endParaRPr lang="sr-Latn-CS" altLang="en-US" sz="1800"/>
          </a:p>
        </p:txBody>
      </p:sp>
    </p:spTree>
  </p:cSld>
  <p:clrMapOvr>
    <a:masterClrMapping/>
  </p:clrMapOvr>
  <p:transition spd="slow" advTm="31147">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E6CB68E2-5E51-436E-8BB2-8914CC72F364}"/>
              </a:ext>
            </a:extLst>
          </p:cNvPr>
          <p:cNvSpPr>
            <a:spLocks noGrp="1" noChangeArrowheads="1"/>
          </p:cNvSpPr>
          <p:nvPr>
            <p:ph type="title"/>
          </p:nvPr>
        </p:nvSpPr>
        <p:spPr/>
        <p:txBody>
          <a:bodyPr/>
          <a:lstStyle/>
          <a:p>
            <a:r>
              <a:rPr lang="sr-Cyrl-RS" altLang="en-US"/>
              <a:t>Терапије код повреда меких ткива ДЕ</a:t>
            </a:r>
            <a:endParaRPr lang="en-US" altLang="en-US"/>
          </a:p>
        </p:txBody>
      </p:sp>
      <p:sp>
        <p:nvSpPr>
          <p:cNvPr id="20483" name="Content Placeholder 2">
            <a:extLst>
              <a:ext uri="{FF2B5EF4-FFF2-40B4-BE49-F238E27FC236}">
                <a16:creationId xmlns:a16="http://schemas.microsoft.com/office/drawing/2014/main" id="{DC327FDF-899F-4235-B78A-D8F2B5CCEAF9}"/>
              </a:ext>
            </a:extLst>
          </p:cNvPr>
          <p:cNvSpPr>
            <a:spLocks noGrp="1" noChangeArrowheads="1"/>
          </p:cNvSpPr>
          <p:nvPr>
            <p:ph idx="1"/>
          </p:nvPr>
        </p:nvSpPr>
        <p:spPr/>
        <p:txBody>
          <a:bodyPr/>
          <a:lstStyle/>
          <a:p>
            <a:pPr lvl="1" algn="just" eaLnBrk="1" hangingPunct="1">
              <a:lnSpc>
                <a:spcPct val="80000"/>
              </a:lnSpc>
              <a:buFont typeface="Wingdings" panose="05000000000000000000" pitchFamily="2" charset="2"/>
              <a:buChar char="v"/>
            </a:pPr>
            <a:r>
              <a:rPr lang="sr-Latn-CS" altLang="en-US" sz="3200"/>
              <a:t>Elektroterapija</a:t>
            </a:r>
          </a:p>
          <a:p>
            <a:pPr lvl="1" algn="just" eaLnBrk="1" hangingPunct="1">
              <a:lnSpc>
                <a:spcPct val="80000"/>
              </a:lnSpc>
              <a:buFont typeface="Wingdings" panose="05000000000000000000" pitchFamily="2" charset="2"/>
              <a:buChar char="v"/>
            </a:pPr>
            <a:r>
              <a:rPr lang="sr-Latn-CS" altLang="en-US" sz="3200"/>
              <a:t>Termoterapija</a:t>
            </a:r>
          </a:p>
          <a:p>
            <a:pPr lvl="1" algn="just" eaLnBrk="1" hangingPunct="1">
              <a:lnSpc>
                <a:spcPct val="80000"/>
              </a:lnSpc>
              <a:buFont typeface="Wingdings" panose="05000000000000000000" pitchFamily="2" charset="2"/>
              <a:buChar char="v"/>
            </a:pPr>
            <a:r>
              <a:rPr lang="sr-Latn-CS" altLang="en-US" sz="3200"/>
              <a:t>Magnetoterapija</a:t>
            </a:r>
          </a:p>
          <a:p>
            <a:pPr lvl="1" algn="just" eaLnBrk="1" hangingPunct="1">
              <a:lnSpc>
                <a:spcPct val="80000"/>
              </a:lnSpc>
              <a:buFont typeface="Wingdings" panose="05000000000000000000" pitchFamily="2" charset="2"/>
              <a:buChar char="v"/>
            </a:pPr>
            <a:r>
              <a:rPr lang="sr-Latn-CS" altLang="en-US" sz="3200"/>
              <a:t>Laseroterapija</a:t>
            </a:r>
          </a:p>
          <a:p>
            <a:pPr lvl="1" algn="just" eaLnBrk="1" hangingPunct="1">
              <a:lnSpc>
                <a:spcPct val="80000"/>
              </a:lnSpc>
              <a:buFont typeface="Wingdings" panose="05000000000000000000" pitchFamily="2" charset="2"/>
              <a:buChar char="v"/>
            </a:pPr>
            <a:r>
              <a:rPr lang="sr-Latn-CS" altLang="en-US" sz="3200"/>
              <a:t>Hidroterapija</a:t>
            </a:r>
          </a:p>
          <a:p>
            <a:pPr lvl="1" algn="just" eaLnBrk="1" hangingPunct="1">
              <a:lnSpc>
                <a:spcPct val="80000"/>
              </a:lnSpc>
              <a:buFont typeface="Wingdings" panose="05000000000000000000" pitchFamily="2" charset="2"/>
              <a:buChar char="v"/>
            </a:pPr>
            <a:r>
              <a:rPr lang="sr-Latn-CS" altLang="en-US" sz="3200"/>
              <a:t>Kineziterapija</a:t>
            </a:r>
            <a:endParaRPr lang="sr-Cyrl-RS" altLang="en-US" sz="3200"/>
          </a:p>
          <a:p>
            <a:pPr lvl="1" algn="just" eaLnBrk="1" hangingPunct="1">
              <a:lnSpc>
                <a:spcPct val="80000"/>
              </a:lnSpc>
              <a:buFont typeface="Wingdings" panose="05000000000000000000" pitchFamily="2" charset="2"/>
              <a:buChar char="v"/>
            </a:pPr>
            <a:r>
              <a:rPr lang="sr-Cyrl-RS" altLang="en-US" sz="3200"/>
              <a:t>Сонотерапија,масажа</a:t>
            </a:r>
          </a:p>
          <a:p>
            <a:pPr lvl="1" algn="just" eaLnBrk="1" hangingPunct="1">
              <a:lnSpc>
                <a:spcPct val="80000"/>
              </a:lnSpc>
              <a:buFont typeface="Wingdings" panose="05000000000000000000" pitchFamily="2" charset="2"/>
              <a:buChar char="v"/>
            </a:pPr>
            <a:r>
              <a:rPr lang="sr-Cyrl-RS" altLang="en-US" sz="3200"/>
              <a:t>Ортотисање..</a:t>
            </a:r>
            <a:endParaRPr lang="sr-Latn-CS" altLang="en-US" sz="3200"/>
          </a:p>
          <a:p>
            <a:endParaRPr lang="en-US" altLang="en-US"/>
          </a:p>
        </p:txBody>
      </p:sp>
      <p:sp>
        <p:nvSpPr>
          <p:cNvPr id="20484" name="Slide Number Placeholder 3">
            <a:extLst>
              <a:ext uri="{FF2B5EF4-FFF2-40B4-BE49-F238E27FC236}">
                <a16:creationId xmlns:a16="http://schemas.microsoft.com/office/drawing/2014/main" id="{9814970A-FE4C-45F7-AFE7-3D87727D1784}"/>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46B01519-BD4C-4E7F-BE90-E956470F1024}" type="slidenum">
              <a:rPr lang="en-US" altLang="en-US" sz="1000" smtClean="0"/>
              <a:pPr>
                <a:spcBef>
                  <a:spcPct val="0"/>
                </a:spcBef>
                <a:buClrTx/>
                <a:buFontTx/>
                <a:buNone/>
              </a:pPr>
              <a:t>14</a:t>
            </a:fld>
            <a:endParaRPr lang="en-US" altLang="en-US" sz="1000"/>
          </a:p>
        </p:txBody>
      </p:sp>
    </p:spTree>
  </p:cSld>
  <p:clrMapOvr>
    <a:masterClrMapping/>
  </p:clrMapOvr>
  <p:transition spd="slow" advTm="39785">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a:extLst>
              <a:ext uri="{FF2B5EF4-FFF2-40B4-BE49-F238E27FC236}">
                <a16:creationId xmlns:a16="http://schemas.microsoft.com/office/drawing/2014/main" id="{08B326A4-5DBC-41A5-9110-EC48E519113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E7DC7690-3A48-480F-9062-FD349A13A6C0}" type="slidenum">
              <a:rPr lang="en-US" altLang="en-US" sz="1000" smtClean="0"/>
              <a:pPr>
                <a:spcBef>
                  <a:spcPct val="0"/>
                </a:spcBef>
                <a:buClrTx/>
                <a:buFontTx/>
                <a:buNone/>
              </a:pPr>
              <a:t>15</a:t>
            </a:fld>
            <a:endParaRPr lang="en-US" altLang="en-US" sz="1000"/>
          </a:p>
        </p:txBody>
      </p:sp>
      <p:sp>
        <p:nvSpPr>
          <p:cNvPr id="21507" name="Rectangle 2">
            <a:extLst>
              <a:ext uri="{FF2B5EF4-FFF2-40B4-BE49-F238E27FC236}">
                <a16:creationId xmlns:a16="http://schemas.microsoft.com/office/drawing/2014/main" id="{BD15B249-86FD-4C83-9C88-B5ED31BAFCDA}"/>
              </a:ext>
            </a:extLst>
          </p:cNvPr>
          <p:cNvSpPr>
            <a:spLocks noGrp="1" noChangeArrowheads="1"/>
          </p:cNvSpPr>
          <p:nvPr>
            <p:ph type="title"/>
          </p:nvPr>
        </p:nvSpPr>
        <p:spPr>
          <a:xfrm>
            <a:off x="611188" y="323850"/>
            <a:ext cx="8229600" cy="1143000"/>
          </a:xfrm>
        </p:spPr>
        <p:txBody>
          <a:bodyPr/>
          <a:lstStyle/>
          <a:p>
            <a:pPr eaLnBrk="1" hangingPunct="1"/>
            <a:r>
              <a:rPr lang="sr-Latn-CS" altLang="en-US" u="sng"/>
              <a:t>Articulatio coxae</a:t>
            </a:r>
          </a:p>
        </p:txBody>
      </p:sp>
      <p:sp>
        <p:nvSpPr>
          <p:cNvPr id="21508" name="Rectangle 3">
            <a:extLst>
              <a:ext uri="{FF2B5EF4-FFF2-40B4-BE49-F238E27FC236}">
                <a16:creationId xmlns:a16="http://schemas.microsoft.com/office/drawing/2014/main" id="{B94418D5-36C1-4E62-923F-5714CF22A7E2}"/>
              </a:ext>
            </a:extLst>
          </p:cNvPr>
          <p:cNvSpPr>
            <a:spLocks noGrp="1" noChangeArrowheads="1"/>
          </p:cNvSpPr>
          <p:nvPr>
            <p:ph type="body" idx="1"/>
          </p:nvPr>
        </p:nvSpPr>
        <p:spPr>
          <a:xfrm>
            <a:off x="611188" y="1484313"/>
            <a:ext cx="8007350" cy="4752975"/>
          </a:xfrm>
        </p:spPr>
        <p:txBody>
          <a:bodyPr/>
          <a:lstStyle/>
          <a:p>
            <a:pPr algn="ctr" eaLnBrk="1" hangingPunct="1">
              <a:lnSpc>
                <a:spcPct val="80000"/>
              </a:lnSpc>
              <a:buFont typeface="Wingdings" panose="05000000000000000000" pitchFamily="2" charset="2"/>
              <a:buNone/>
            </a:pPr>
            <a:endParaRPr lang="sr-Latn-CS" altLang="en-US" b="1"/>
          </a:p>
          <a:p>
            <a:pPr algn="ctr" eaLnBrk="1" hangingPunct="1">
              <a:lnSpc>
                <a:spcPct val="80000"/>
              </a:lnSpc>
              <a:buFont typeface="Wingdings" panose="05000000000000000000" pitchFamily="2" charset="2"/>
              <a:buNone/>
            </a:pPr>
            <a:endParaRPr lang="sr-Latn-CS" altLang="en-US" b="1" u="sng"/>
          </a:p>
          <a:p>
            <a:pPr algn="just" eaLnBrk="1" hangingPunct="1">
              <a:lnSpc>
                <a:spcPct val="80000"/>
              </a:lnSpc>
            </a:pPr>
            <a:r>
              <a:rPr lang="sr-Latn-CS" altLang="en-US" sz="2400" b="1"/>
              <a:t>Zglob kuka predstavlja vezu između zglobne površine karlične kosti (acetabulum) i zglobne   površine   butne   kosti (caput femoris).</a:t>
            </a:r>
          </a:p>
          <a:p>
            <a:pPr eaLnBrk="1" hangingPunct="1">
              <a:lnSpc>
                <a:spcPct val="80000"/>
              </a:lnSpc>
              <a:buFont typeface="Wingdings" panose="05000000000000000000" pitchFamily="2" charset="2"/>
              <a:buNone/>
            </a:pPr>
            <a:endParaRPr lang="sr-Latn-CS" altLang="en-US" sz="2400"/>
          </a:p>
          <a:p>
            <a:pPr lvl="1" algn="just" eaLnBrk="1" hangingPunct="1">
              <a:lnSpc>
                <a:spcPct val="80000"/>
              </a:lnSpc>
            </a:pPr>
            <a:r>
              <a:rPr lang="sr-Latn-CS" altLang="en-US" sz="2300" b="1"/>
              <a:t>Labrum acetabu</a:t>
            </a:r>
            <a:r>
              <a:rPr lang="en-US" altLang="en-US" sz="2300" b="1"/>
              <a:t>l</a:t>
            </a:r>
            <a:r>
              <a:rPr lang="sr-Latn-CS" altLang="en-US" sz="2300" b="1"/>
              <a:t>are (čašična usna) - </a:t>
            </a:r>
            <a:r>
              <a:rPr lang="sr-Latn-CS" altLang="en-US" sz="2300"/>
              <a:t>fibroznohrskvični prsten koji produbljuje ovaj zglob. </a:t>
            </a:r>
          </a:p>
          <a:p>
            <a:pPr lvl="1" algn="just" eaLnBrk="1" hangingPunct="1">
              <a:lnSpc>
                <a:spcPct val="80000"/>
              </a:lnSpc>
            </a:pPr>
            <a:r>
              <a:rPr lang="sr-Latn-CS" altLang="en-US" sz="2300" b="1"/>
              <a:t>Ligamentum teres femoris-</a:t>
            </a:r>
            <a:r>
              <a:rPr lang="sr-Latn-CS" altLang="en-US" sz="2300" b="1" u="sng"/>
              <a:t> </a:t>
            </a:r>
            <a:r>
              <a:rPr lang="sr-Latn-CS" altLang="en-US" sz="2300"/>
              <a:t>veza koja nema nikakvu ulogu u mehanici zgloba, ali je veoma važna jer kroz nju prolaze krvni sudovi koji ishranjuju glavu butne kosti.</a:t>
            </a:r>
          </a:p>
          <a:p>
            <a:pPr lvl="1" algn="just" eaLnBrk="1" hangingPunct="1">
              <a:lnSpc>
                <a:spcPct val="80000"/>
              </a:lnSpc>
            </a:pPr>
            <a:r>
              <a:rPr lang="sr-Latn-CS" altLang="en-US" sz="2300" b="1"/>
              <a:t>Capsula articularis -</a:t>
            </a:r>
            <a:r>
              <a:rPr lang="sr-Latn-CS" altLang="en-US" sz="2300"/>
              <a:t>  unutrašnji sloj čini sinovija. </a:t>
            </a:r>
          </a:p>
          <a:p>
            <a:pPr eaLnBrk="1" hangingPunct="1">
              <a:lnSpc>
                <a:spcPct val="80000"/>
              </a:lnSpc>
            </a:pPr>
            <a:endParaRPr lang="sr-Latn-CS" altLang="en-US" sz="2800"/>
          </a:p>
          <a:p>
            <a:pPr eaLnBrk="1" hangingPunct="1">
              <a:lnSpc>
                <a:spcPct val="80000"/>
              </a:lnSpc>
              <a:buFont typeface="Wingdings" panose="05000000000000000000" pitchFamily="2" charset="2"/>
              <a:buNone/>
            </a:pPr>
            <a:endParaRPr lang="sr-Latn-CS" altLang="en-US" sz="2800"/>
          </a:p>
        </p:txBody>
      </p:sp>
    </p:spTree>
  </p:cSld>
  <p:clrMapOvr>
    <a:masterClrMapping/>
  </p:clrMapOvr>
  <p:transition spd="slow" advTm="72061">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a:extLst>
              <a:ext uri="{FF2B5EF4-FFF2-40B4-BE49-F238E27FC236}">
                <a16:creationId xmlns:a16="http://schemas.microsoft.com/office/drawing/2014/main" id="{4771FB92-EDD7-4A52-B898-427F77FD8D0C}"/>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F0D28DE1-A710-43E5-B1F9-ACE10B0592B9}" type="slidenum">
              <a:rPr lang="en-US" altLang="en-US" sz="1000" smtClean="0"/>
              <a:pPr>
                <a:spcBef>
                  <a:spcPct val="0"/>
                </a:spcBef>
                <a:buClrTx/>
                <a:buFontTx/>
                <a:buNone/>
              </a:pPr>
              <a:t>16</a:t>
            </a:fld>
            <a:endParaRPr lang="en-US" altLang="en-US" sz="1000"/>
          </a:p>
        </p:txBody>
      </p:sp>
      <p:sp>
        <p:nvSpPr>
          <p:cNvPr id="22531" name="Rectangle 3">
            <a:extLst>
              <a:ext uri="{FF2B5EF4-FFF2-40B4-BE49-F238E27FC236}">
                <a16:creationId xmlns:a16="http://schemas.microsoft.com/office/drawing/2014/main" id="{D088175D-BDA0-4C75-95D3-36D8FFB77BAF}"/>
              </a:ext>
            </a:extLst>
          </p:cNvPr>
          <p:cNvSpPr>
            <a:spLocks noGrp="1" noChangeArrowheads="1"/>
          </p:cNvSpPr>
          <p:nvPr>
            <p:ph type="body" idx="1"/>
          </p:nvPr>
        </p:nvSpPr>
        <p:spPr>
          <a:xfrm>
            <a:off x="838200" y="404813"/>
            <a:ext cx="8007350" cy="5691187"/>
          </a:xfrm>
        </p:spPr>
        <p:txBody>
          <a:bodyPr/>
          <a:lstStyle/>
          <a:p>
            <a:pPr eaLnBrk="1" hangingPunct="1"/>
            <a:r>
              <a:rPr lang="sr-Latn-CS" altLang="en-US" sz="2000"/>
              <a:t>Dodatno ojačanje čine jos i tri ligamenta: </a:t>
            </a:r>
          </a:p>
          <a:p>
            <a:pPr lvl="1" eaLnBrk="1" hangingPunct="1"/>
            <a:r>
              <a:rPr lang="sr-Latn-CS" altLang="en-US" sz="1800"/>
              <a:t>lig. ischiocapsulare, </a:t>
            </a:r>
          </a:p>
          <a:p>
            <a:pPr lvl="1" eaLnBrk="1" hangingPunct="1"/>
            <a:r>
              <a:rPr lang="sr-Latn-CS" altLang="en-US" sz="1800"/>
              <a:t>lig. pubocapsulare i </a:t>
            </a:r>
          </a:p>
          <a:p>
            <a:pPr lvl="1" eaLnBrk="1" hangingPunct="1"/>
            <a:r>
              <a:rPr lang="sr-Latn-CS" altLang="en-US" sz="1800"/>
              <a:t>lig.iliofemorale-Bertini.</a:t>
            </a:r>
          </a:p>
        </p:txBody>
      </p:sp>
      <p:pic>
        <p:nvPicPr>
          <p:cNvPr id="22532" name="Picture 4">
            <a:extLst>
              <a:ext uri="{FF2B5EF4-FFF2-40B4-BE49-F238E27FC236}">
                <a16:creationId xmlns:a16="http://schemas.microsoft.com/office/drawing/2014/main" id="{03843A00-7883-447D-8137-4CB2D30B90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8750" y="1916113"/>
            <a:ext cx="2927350" cy="237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descr="kuk- str6">
            <a:extLst>
              <a:ext uri="{FF2B5EF4-FFF2-40B4-BE49-F238E27FC236}">
                <a16:creationId xmlns:a16="http://schemas.microsoft.com/office/drawing/2014/main" id="{19B4B1B7-F049-4B2E-93AD-2775C4D70B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005" t="2472" r="9732" b="3609"/>
          <a:stretch>
            <a:fillRect/>
          </a:stretch>
        </p:blipFill>
        <p:spPr bwMode="auto">
          <a:xfrm>
            <a:off x="5000625" y="428625"/>
            <a:ext cx="4143375" cy="628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14893">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a:extLst>
              <a:ext uri="{FF2B5EF4-FFF2-40B4-BE49-F238E27FC236}">
                <a16:creationId xmlns:a16="http://schemas.microsoft.com/office/drawing/2014/main" id="{8DCFDD55-F4CA-4164-8B55-592F17535AA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C2F3609C-8325-4F19-AFC8-3D8869DEB300}" type="slidenum">
              <a:rPr lang="en-US" altLang="en-US" sz="1000" smtClean="0"/>
              <a:pPr>
                <a:spcBef>
                  <a:spcPct val="0"/>
                </a:spcBef>
                <a:buClrTx/>
                <a:buFontTx/>
                <a:buNone/>
              </a:pPr>
              <a:t>17</a:t>
            </a:fld>
            <a:endParaRPr lang="en-US" altLang="en-US" sz="1000"/>
          </a:p>
        </p:txBody>
      </p:sp>
      <p:sp>
        <p:nvSpPr>
          <p:cNvPr id="23555" name="Rectangle 2">
            <a:extLst>
              <a:ext uri="{FF2B5EF4-FFF2-40B4-BE49-F238E27FC236}">
                <a16:creationId xmlns:a16="http://schemas.microsoft.com/office/drawing/2014/main" id="{AA70E197-D790-4B79-ABE2-51DD4FC7B212}"/>
              </a:ext>
            </a:extLst>
          </p:cNvPr>
          <p:cNvSpPr>
            <a:spLocks noGrp="1" noChangeArrowheads="1"/>
          </p:cNvSpPr>
          <p:nvPr>
            <p:ph type="title"/>
          </p:nvPr>
        </p:nvSpPr>
        <p:spPr>
          <a:xfrm>
            <a:off x="468313" y="260350"/>
            <a:ext cx="8229600" cy="454025"/>
          </a:xfrm>
        </p:spPr>
        <p:txBody>
          <a:bodyPr/>
          <a:lstStyle/>
          <a:p>
            <a:pPr eaLnBrk="1" hangingPunct="1"/>
            <a:r>
              <a:rPr lang="sr-Latn-CS" altLang="en-US" sz="2400" b="1"/>
              <a:t>Iščašenje kuka  (Luxatio cox</a:t>
            </a:r>
            <a:r>
              <a:rPr lang="en-US" altLang="en-US" sz="2400" b="1"/>
              <a:t>o</a:t>
            </a:r>
            <a:r>
              <a:rPr lang="sr-Latn-CS" altLang="en-US" sz="2400" b="1"/>
              <a:t>femora</a:t>
            </a:r>
            <a:r>
              <a:rPr lang="en-US" altLang="en-US" sz="2400" b="1"/>
              <a:t>l</a:t>
            </a:r>
            <a:r>
              <a:rPr lang="sr-Latn-CS" altLang="en-US" sz="2400" b="1"/>
              <a:t>is traumatica</a:t>
            </a:r>
            <a:r>
              <a:rPr lang="sr-Latn-CS" altLang="en-US" sz="3400" b="1"/>
              <a:t>)</a:t>
            </a:r>
            <a:br>
              <a:rPr lang="sr-Latn-CS" altLang="en-US" sz="3400" b="1"/>
            </a:br>
            <a:endParaRPr lang="sr-Latn-CS" altLang="en-US" sz="3400" b="1"/>
          </a:p>
        </p:txBody>
      </p:sp>
      <p:sp>
        <p:nvSpPr>
          <p:cNvPr id="23556" name="Rectangle 3">
            <a:extLst>
              <a:ext uri="{FF2B5EF4-FFF2-40B4-BE49-F238E27FC236}">
                <a16:creationId xmlns:a16="http://schemas.microsoft.com/office/drawing/2014/main" id="{82A5C633-BF3A-4F9F-937B-B4DB1F1EAB08}"/>
              </a:ext>
            </a:extLst>
          </p:cNvPr>
          <p:cNvSpPr>
            <a:spLocks noGrp="1" noChangeArrowheads="1"/>
          </p:cNvSpPr>
          <p:nvPr>
            <p:ph type="body" idx="1"/>
          </p:nvPr>
        </p:nvSpPr>
        <p:spPr>
          <a:xfrm>
            <a:off x="285750" y="785813"/>
            <a:ext cx="8559800" cy="5310187"/>
          </a:xfrm>
        </p:spPr>
        <p:txBody>
          <a:bodyPr/>
          <a:lstStyle/>
          <a:p>
            <a:pPr algn="just" eaLnBrk="1" hangingPunct="1">
              <a:lnSpc>
                <a:spcPct val="80000"/>
              </a:lnSpc>
              <a:buFont typeface="Wingdings" panose="05000000000000000000" pitchFamily="2" charset="2"/>
              <a:buNone/>
            </a:pPr>
            <a:endParaRPr lang="sr-Latn-CS" altLang="en-US" sz="2000"/>
          </a:p>
          <a:p>
            <a:pPr algn="just" eaLnBrk="1" hangingPunct="1">
              <a:lnSpc>
                <a:spcPct val="80000"/>
              </a:lnSpc>
              <a:buFont typeface="Wingdings" panose="05000000000000000000" pitchFamily="2" charset="2"/>
              <a:buNone/>
            </a:pPr>
            <a:r>
              <a:rPr lang="en-US" altLang="en-US" sz="2400"/>
              <a:t>Nastaje usled indirektne sna</a:t>
            </a:r>
            <a:r>
              <a:rPr lang="sr-Latn-CS" altLang="en-US" sz="2400"/>
              <a:t>ž</a:t>
            </a:r>
            <a:r>
              <a:rPr lang="en-US" altLang="en-US" sz="2400"/>
              <a:t>ne sile,kod automobilskih nesre</a:t>
            </a:r>
            <a:r>
              <a:rPr lang="sr-Latn-CS" altLang="en-US" sz="2400"/>
              <a:t>ć</a:t>
            </a:r>
            <a:r>
              <a:rPr lang="en-US" altLang="en-US" sz="2400"/>
              <a:t>a.</a:t>
            </a: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r>
              <a:rPr lang="sr-Latn-CS" altLang="en-US" sz="2400"/>
              <a:t>U zavisnosti od toga na koju stranu </a:t>
            </a:r>
            <a:r>
              <a:rPr lang="en-US" altLang="en-US" sz="2400"/>
              <a:t>i</a:t>
            </a:r>
            <a:r>
              <a:rPr lang="sr-Latn-CS" altLang="en-US" sz="2400"/>
              <a:t>zlazi glava butne kosti iz acetabuluma, luksacija može biti:</a:t>
            </a:r>
          </a:p>
          <a:p>
            <a:pPr lvl="1" algn="just" eaLnBrk="1" hangingPunct="1">
              <a:lnSpc>
                <a:spcPct val="80000"/>
              </a:lnSpc>
            </a:pPr>
            <a:r>
              <a:rPr lang="sr-Latn-CS" altLang="en-US" sz="2400"/>
              <a:t>zadnje gornja (luxatio iliaca), </a:t>
            </a:r>
          </a:p>
          <a:p>
            <a:pPr lvl="1" algn="just" eaLnBrk="1" hangingPunct="1">
              <a:lnSpc>
                <a:spcPct val="80000"/>
              </a:lnSpc>
            </a:pPr>
            <a:r>
              <a:rPr lang="sr-Latn-CS" altLang="en-US" sz="2400"/>
              <a:t>prednje gornja(luxatio pubica), </a:t>
            </a:r>
          </a:p>
          <a:p>
            <a:pPr lvl="1" algn="just" eaLnBrk="1" hangingPunct="1">
              <a:lnSpc>
                <a:spcPct val="80000"/>
              </a:lnSpc>
            </a:pPr>
            <a:r>
              <a:rPr lang="sr-Latn-CS" altLang="en-US" sz="2400"/>
              <a:t>zadnje donja</a:t>
            </a:r>
            <a:r>
              <a:rPr lang="en-US" altLang="en-US" sz="2400"/>
              <a:t> </a:t>
            </a:r>
            <a:r>
              <a:rPr lang="sr-Latn-CS" altLang="en-US" sz="2400"/>
              <a:t>(luxatio ischiadica) ili </a:t>
            </a:r>
          </a:p>
          <a:p>
            <a:pPr lvl="1" algn="just" eaLnBrk="1" hangingPunct="1">
              <a:lnSpc>
                <a:spcPct val="80000"/>
              </a:lnSpc>
            </a:pPr>
            <a:r>
              <a:rPr lang="sr-Latn-CS" altLang="en-US" sz="2400"/>
              <a:t>prednje donja (luxatio obturatoria). </a:t>
            </a:r>
          </a:p>
          <a:p>
            <a:pPr algn="just" eaLnBrk="1" hangingPunct="1">
              <a:lnSpc>
                <a:spcPct val="80000"/>
              </a:lnSpc>
            </a:pPr>
            <a:r>
              <a:rPr lang="sr-Latn-CS" altLang="en-US" sz="2400"/>
              <a:t>Najčešća su </a:t>
            </a:r>
            <a:r>
              <a:rPr lang="sr-Latn-CS" altLang="en-US" sz="2400" u="sng"/>
              <a:t>zadnje gornja iščašenja</a:t>
            </a:r>
            <a:r>
              <a:rPr lang="sr-Latn-CS" altLang="en-US" sz="2400"/>
              <a:t>. Dolazi do cepanja capsule, cepa se lig. teres femoris. Noga biva skraćena, flektirana, aducirana i rotirana unutra u kuku</a:t>
            </a:r>
          </a:p>
          <a:p>
            <a:pPr algn="just" eaLnBrk="1" hangingPunct="1">
              <a:lnSpc>
                <a:spcPct val="80000"/>
              </a:lnSpc>
            </a:pPr>
            <a:r>
              <a:rPr lang="sr-Latn-CS" altLang="en-US" sz="2400"/>
              <a:t>Mnogo ređe se dešava zadnje donja iščašenja, pri čemu je noga flektirana i maksimalno rotirana unutra. Prisutni su veoma jaki bolovi</a:t>
            </a:r>
          </a:p>
        </p:txBody>
      </p:sp>
    </p:spTree>
  </p:cSld>
  <p:clrMapOvr>
    <a:masterClrMapping/>
  </p:clrMapOvr>
  <p:transition spd="slow" advTm="113996">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a:extLst>
              <a:ext uri="{FF2B5EF4-FFF2-40B4-BE49-F238E27FC236}">
                <a16:creationId xmlns:a16="http://schemas.microsoft.com/office/drawing/2014/main" id="{F2E927B8-3BB9-4605-A626-5B0525305D0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EA8FAED7-75F8-46E3-8693-AE4A3241B028}" type="slidenum">
              <a:rPr lang="en-US" altLang="en-US" sz="1000" smtClean="0"/>
              <a:pPr>
                <a:spcBef>
                  <a:spcPct val="0"/>
                </a:spcBef>
                <a:buClrTx/>
                <a:buFontTx/>
                <a:buNone/>
              </a:pPr>
              <a:t>18</a:t>
            </a:fld>
            <a:endParaRPr lang="en-US" altLang="en-US" sz="1000"/>
          </a:p>
        </p:txBody>
      </p:sp>
      <p:sp>
        <p:nvSpPr>
          <p:cNvPr id="24579" name="Rectangle 3">
            <a:extLst>
              <a:ext uri="{FF2B5EF4-FFF2-40B4-BE49-F238E27FC236}">
                <a16:creationId xmlns:a16="http://schemas.microsoft.com/office/drawing/2014/main" id="{CA9D7E54-8E02-4274-8C15-278411E3B084}"/>
              </a:ext>
            </a:extLst>
          </p:cNvPr>
          <p:cNvSpPr>
            <a:spLocks noGrp="1" noChangeArrowheads="1"/>
          </p:cNvSpPr>
          <p:nvPr>
            <p:ph type="body" idx="1"/>
          </p:nvPr>
        </p:nvSpPr>
        <p:spPr>
          <a:xfrm>
            <a:off x="838200" y="260350"/>
            <a:ext cx="8007350" cy="6192838"/>
          </a:xfrm>
        </p:spPr>
        <p:txBody>
          <a:bodyPr/>
          <a:lstStyle/>
          <a:p>
            <a:pPr algn="just" eaLnBrk="1" hangingPunct="1">
              <a:lnSpc>
                <a:spcPct val="80000"/>
              </a:lnSpc>
            </a:pPr>
            <a:r>
              <a:rPr lang="sr-Latn-CS" altLang="en-US" sz="2400"/>
              <a:t>Vrlo je bitno izvršiti što pre repoziciju</a:t>
            </a:r>
            <a:endParaRPr lang="sr-Cyrl-RS" altLang="en-US" sz="2400"/>
          </a:p>
          <a:p>
            <a:pPr algn="just" eaLnBrk="1" hangingPunct="1">
              <a:lnSpc>
                <a:spcPct val="80000"/>
              </a:lnSpc>
            </a:pPr>
            <a:r>
              <a:rPr lang="sr-Latn-CS" altLang="en-US" sz="2400"/>
              <a:t> Repozicije:Allis-ov ili Begel-ovim zahvatom. </a:t>
            </a:r>
          </a:p>
          <a:p>
            <a:pPr lvl="1" algn="just" eaLnBrk="1" hangingPunct="1">
              <a:lnSpc>
                <a:spcPct val="80000"/>
              </a:lnSpc>
              <a:buFont typeface="Wingdings" panose="05000000000000000000" pitchFamily="2" charset="2"/>
              <a:buNone/>
            </a:pPr>
            <a:r>
              <a:rPr lang="sr-Latn-CS" altLang="en-US" sz="2400"/>
              <a:t>Ako se repozicija ne može izvršiti na ovaj način onda je potrebna hirurška repozicija</a:t>
            </a:r>
            <a:r>
              <a:rPr lang="sr-Cyrl-RS" altLang="en-US" sz="2400"/>
              <a:t> у општој анестезији</a:t>
            </a:r>
            <a:r>
              <a:rPr lang="sr-Latn-CS" altLang="en-US" sz="2400"/>
              <a:t> </a:t>
            </a:r>
          </a:p>
          <a:p>
            <a:pPr algn="just" eaLnBrk="1" hangingPunct="1">
              <a:lnSpc>
                <a:spcPct val="80000"/>
              </a:lnSpc>
            </a:pPr>
            <a:endParaRPr lang="sr-Latn-CS" altLang="en-US" sz="2400"/>
          </a:p>
          <a:p>
            <a:pPr algn="just" eaLnBrk="1" hangingPunct="1">
              <a:lnSpc>
                <a:spcPct val="80000"/>
              </a:lnSpc>
              <a:buFont typeface="Wingdings" panose="05000000000000000000" pitchFamily="2" charset="2"/>
              <a:buNone/>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buFont typeface="Wingdings" panose="05000000000000000000" pitchFamily="2" charset="2"/>
              <a:buNone/>
            </a:pPr>
            <a:r>
              <a:rPr lang="sr-Cyrl-CS" altLang="en-US" sz="2400"/>
              <a:t>М</a:t>
            </a:r>
            <a:r>
              <a:rPr lang="sr-Latn-CS" altLang="en-US" sz="2400"/>
              <a:t>irovanje traje 15-20 dana, sa nogama fiksiranim jednu uz drugu,</a:t>
            </a:r>
          </a:p>
          <a:p>
            <a:pPr algn="just" eaLnBrk="1" hangingPunct="1">
              <a:lnSpc>
                <a:spcPct val="80000"/>
              </a:lnSpc>
            </a:pPr>
            <a:r>
              <a:rPr lang="sr-Latn-CS" altLang="en-US" sz="2400"/>
              <a:t>Posle 4-6 nedelja počinje se sa kineziterapijom a oslonac se dozvoljava tek </a:t>
            </a:r>
            <a:r>
              <a:rPr lang="sr-Latn-CS" altLang="en-US" sz="2400" u="sng"/>
              <a:t>posle dva meseca</a:t>
            </a:r>
            <a:r>
              <a:rPr lang="sr-Latn-CS" altLang="en-US" sz="2400"/>
              <a:t>. </a:t>
            </a:r>
          </a:p>
          <a:p>
            <a:pPr algn="just" eaLnBrk="1" hangingPunct="1">
              <a:lnSpc>
                <a:spcPct val="80000"/>
              </a:lnSpc>
            </a:pPr>
            <a:r>
              <a:rPr lang="sr-Latn-CS" altLang="en-US" sz="2400"/>
              <a:t>Posle iščašenja zgloba moguće je da dođe do trajnog oštećenja vaskularizacije povre</a:t>
            </a:r>
            <a:r>
              <a:rPr lang="sr-Cyrl-RS" altLang="en-US" sz="2400"/>
              <a:t>дј</a:t>
            </a:r>
            <a:r>
              <a:rPr lang="sr-Latn-CS" altLang="en-US" sz="2400"/>
              <a:t>ene regije zbog kidanja lig. teres femoris </a:t>
            </a:r>
          </a:p>
        </p:txBody>
      </p:sp>
    </p:spTree>
  </p:cSld>
  <p:clrMapOvr>
    <a:masterClrMapping/>
  </p:clrMapOvr>
  <p:transition spd="slow" advTm="90451">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2A393866-8576-4B3C-96EF-B97754EB6DA8}"/>
              </a:ext>
            </a:extLst>
          </p:cNvPr>
          <p:cNvSpPr>
            <a:spLocks noGrp="1" noChangeArrowheads="1"/>
          </p:cNvSpPr>
          <p:nvPr>
            <p:ph type="title"/>
          </p:nvPr>
        </p:nvSpPr>
        <p:spPr/>
        <p:txBody>
          <a:bodyPr/>
          <a:lstStyle/>
          <a:p>
            <a:endParaRPr lang="en-US" altLang="en-US"/>
          </a:p>
        </p:txBody>
      </p:sp>
      <p:sp>
        <p:nvSpPr>
          <p:cNvPr id="25603" name="Content Placeholder 2">
            <a:extLst>
              <a:ext uri="{FF2B5EF4-FFF2-40B4-BE49-F238E27FC236}">
                <a16:creationId xmlns:a16="http://schemas.microsoft.com/office/drawing/2014/main" id="{4C772BA4-E6DD-42F9-A808-1225629F4D82}"/>
              </a:ext>
            </a:extLst>
          </p:cNvPr>
          <p:cNvSpPr>
            <a:spLocks noGrp="1" noChangeArrowheads="1"/>
          </p:cNvSpPr>
          <p:nvPr>
            <p:ph idx="1"/>
          </p:nvPr>
        </p:nvSpPr>
        <p:spPr/>
        <p:txBody>
          <a:bodyPr/>
          <a:lstStyle/>
          <a:p>
            <a:endParaRPr lang="en-US" altLang="en-US"/>
          </a:p>
        </p:txBody>
      </p:sp>
      <p:sp>
        <p:nvSpPr>
          <p:cNvPr id="25604" name="Slide Number Placeholder 3">
            <a:extLst>
              <a:ext uri="{FF2B5EF4-FFF2-40B4-BE49-F238E27FC236}">
                <a16:creationId xmlns:a16="http://schemas.microsoft.com/office/drawing/2014/main" id="{C756A39E-D2C4-4817-B542-A2126B97DFA1}"/>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6814A520-F778-4F6D-8EA4-B215B688989E}" type="slidenum">
              <a:rPr lang="en-US" altLang="en-US" sz="1000" smtClean="0"/>
              <a:pPr>
                <a:spcBef>
                  <a:spcPct val="0"/>
                </a:spcBef>
                <a:buClrTx/>
                <a:buFontTx/>
                <a:buNone/>
              </a:pPr>
              <a:t>19</a:t>
            </a:fld>
            <a:endParaRPr lang="en-US" altLang="en-US" sz="1000"/>
          </a:p>
        </p:txBody>
      </p:sp>
      <p:grpSp>
        <p:nvGrpSpPr>
          <p:cNvPr id="25605" name="Group 4">
            <a:extLst>
              <a:ext uri="{FF2B5EF4-FFF2-40B4-BE49-F238E27FC236}">
                <a16:creationId xmlns:a16="http://schemas.microsoft.com/office/drawing/2014/main" id="{122A56E5-8627-4136-99F5-AECAEF6B827E}"/>
              </a:ext>
            </a:extLst>
          </p:cNvPr>
          <p:cNvGrpSpPr>
            <a:grpSpLocks/>
          </p:cNvGrpSpPr>
          <p:nvPr/>
        </p:nvGrpSpPr>
        <p:grpSpPr bwMode="auto">
          <a:xfrm>
            <a:off x="2268538" y="404813"/>
            <a:ext cx="6589712" cy="5908675"/>
            <a:chOff x="4608" y="6154"/>
            <a:chExt cx="3946" cy="3753"/>
          </a:xfrm>
        </p:grpSpPr>
        <p:pic>
          <p:nvPicPr>
            <p:cNvPr id="25607" name="Picture 5">
              <a:extLst>
                <a:ext uri="{FF2B5EF4-FFF2-40B4-BE49-F238E27FC236}">
                  <a16:creationId xmlns:a16="http://schemas.microsoft.com/office/drawing/2014/main" id="{B897B35B-459D-470E-96AA-FC6A472483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8" y="6154"/>
              <a:ext cx="3946" cy="3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8" name="Text Box 6">
              <a:extLst>
                <a:ext uri="{FF2B5EF4-FFF2-40B4-BE49-F238E27FC236}">
                  <a16:creationId xmlns:a16="http://schemas.microsoft.com/office/drawing/2014/main" id="{77567F5B-DB1F-4144-AB71-DA600130B811}"/>
                </a:ext>
              </a:extLst>
            </p:cNvPr>
            <p:cNvSpPr txBox="1">
              <a:spLocks noChangeArrowheads="1"/>
            </p:cNvSpPr>
            <p:nvPr/>
          </p:nvSpPr>
          <p:spPr bwMode="auto">
            <a:xfrm>
              <a:off x="4675" y="9725"/>
              <a:ext cx="451" cy="18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just">
                <a:lnSpc>
                  <a:spcPct val="76000"/>
                </a:lnSpc>
                <a:spcBef>
                  <a:spcPct val="0"/>
                </a:spcBef>
                <a:buClrTx/>
                <a:buFontTx/>
                <a:buNone/>
              </a:pPr>
              <a:r>
                <a:rPr lang="sr-Latn-CS" altLang="en-US" sz="1000">
                  <a:latin typeface="Times New Roman" panose="02020603050405020304" pitchFamily="18" charset="0"/>
                </a:rPr>
                <a:t>Femur</a:t>
              </a:r>
              <a:endParaRPr lang="sr-Latn-CS" altLang="en-US" sz="1800"/>
            </a:p>
          </p:txBody>
        </p:sp>
      </p:grpSp>
    </p:spTree>
  </p:cSld>
  <p:clrMapOvr>
    <a:masterClrMapping/>
  </p:clrMapOvr>
  <p:transition spd="slow" advTm="14383">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slov 1">
            <a:extLst>
              <a:ext uri="{FF2B5EF4-FFF2-40B4-BE49-F238E27FC236}">
                <a16:creationId xmlns:a16="http://schemas.microsoft.com/office/drawing/2014/main" id="{8FD7ACDE-E5AB-4AA6-9463-106351679D88}"/>
              </a:ext>
            </a:extLst>
          </p:cNvPr>
          <p:cNvSpPr>
            <a:spLocks noGrp="1"/>
          </p:cNvSpPr>
          <p:nvPr>
            <p:ph type="title"/>
          </p:nvPr>
        </p:nvSpPr>
        <p:spPr>
          <a:xfrm>
            <a:off x="822325" y="287338"/>
            <a:ext cx="7543800" cy="1449387"/>
          </a:xfrm>
        </p:spPr>
        <p:txBody>
          <a:bodyPr/>
          <a:lstStyle/>
          <a:p>
            <a:pPr eaLnBrk="1" fontAlgn="auto" hangingPunct="1">
              <a:spcAft>
                <a:spcPts val="0"/>
              </a:spcAft>
              <a:defRPr/>
            </a:pPr>
            <a:r>
              <a:rPr lang="en-US" altLang="en-US" sz="3600" b="1" dirty="0">
                <a:solidFill>
                  <a:schemeClr val="tx1">
                    <a:lumMod val="75000"/>
                    <a:lumOff val="25000"/>
                  </a:schemeClr>
                </a:solidFill>
              </a:rPr>
              <a:t>МЕКА ТКИВА</a:t>
            </a:r>
          </a:p>
        </p:txBody>
      </p:sp>
      <p:sp>
        <p:nvSpPr>
          <p:cNvPr id="7171" name="Čuvar mesta za sadržaj 2" descr="Rectangle: Click to edit Master text styles&#10;Second level&#10;Third level&#10;Fourth level&#10;Fifth level">
            <a:extLst>
              <a:ext uri="{FF2B5EF4-FFF2-40B4-BE49-F238E27FC236}">
                <a16:creationId xmlns:a16="http://schemas.microsoft.com/office/drawing/2014/main" id="{4E6DF7D8-CF28-4BBF-8F1C-3B873F588B62}"/>
              </a:ext>
            </a:extLst>
          </p:cNvPr>
          <p:cNvSpPr>
            <a:spLocks noGrp="1" noChangeArrowheads="1"/>
          </p:cNvSpPr>
          <p:nvPr>
            <p:ph sz="half" idx="1"/>
          </p:nvPr>
        </p:nvSpPr>
        <p:spPr>
          <a:xfrm>
            <a:off x="822325" y="1846263"/>
            <a:ext cx="3703638" cy="4022725"/>
          </a:xfrm>
        </p:spPr>
        <p:txBody>
          <a:bodyPr anchor="ctr"/>
          <a:lstStyle/>
          <a:p>
            <a:pPr eaLnBrk="1" hangingPunct="1">
              <a:lnSpc>
                <a:spcPct val="150000"/>
              </a:lnSpc>
            </a:pPr>
            <a:r>
              <a:rPr lang="en-US" altLang="en-US" sz="2400"/>
              <a:t>Мишићи</a:t>
            </a:r>
          </a:p>
          <a:p>
            <a:pPr eaLnBrk="1" hangingPunct="1">
              <a:lnSpc>
                <a:spcPct val="150000"/>
              </a:lnSpc>
            </a:pPr>
            <a:r>
              <a:rPr lang="en-US" altLang="en-US" sz="2400"/>
              <a:t>Тетиве</a:t>
            </a:r>
          </a:p>
          <a:p>
            <a:pPr eaLnBrk="1" hangingPunct="1">
              <a:lnSpc>
                <a:spcPct val="150000"/>
              </a:lnSpc>
            </a:pPr>
            <a:r>
              <a:rPr lang="en-US" altLang="en-US" sz="2400"/>
              <a:t>Лигаменти</a:t>
            </a:r>
          </a:p>
          <a:p>
            <a:pPr eaLnBrk="1" hangingPunct="1">
              <a:lnSpc>
                <a:spcPct val="150000"/>
              </a:lnSpc>
            </a:pPr>
            <a:r>
              <a:rPr lang="en-US" altLang="en-US" sz="2400"/>
              <a:t>Згл. капсуле</a:t>
            </a:r>
          </a:p>
          <a:p>
            <a:pPr eaLnBrk="1" hangingPunct="1">
              <a:lnSpc>
                <a:spcPct val="150000"/>
              </a:lnSpc>
            </a:pPr>
            <a:r>
              <a:rPr lang="en-US" altLang="en-US" sz="2400"/>
              <a:t>Фасције </a:t>
            </a:r>
          </a:p>
        </p:txBody>
      </p:sp>
      <p:sp>
        <p:nvSpPr>
          <p:cNvPr id="7172" name="Čuvar mesta za sadržaj 3" descr="Rectangle: Click to edit Master text styles&#10;Second level&#10;Third level&#10;Fourth level&#10;Fifth level">
            <a:extLst>
              <a:ext uri="{FF2B5EF4-FFF2-40B4-BE49-F238E27FC236}">
                <a16:creationId xmlns:a16="http://schemas.microsoft.com/office/drawing/2014/main" id="{0097EF90-36DB-4D05-850E-9242EC8AA024}"/>
              </a:ext>
            </a:extLst>
          </p:cNvPr>
          <p:cNvSpPr>
            <a:spLocks noGrp="1" noChangeArrowheads="1"/>
          </p:cNvSpPr>
          <p:nvPr>
            <p:ph sz="half" idx="2"/>
          </p:nvPr>
        </p:nvSpPr>
        <p:spPr>
          <a:xfrm>
            <a:off x="4664075" y="1846263"/>
            <a:ext cx="3702050" cy="4022725"/>
          </a:xfrm>
        </p:spPr>
        <p:txBody>
          <a:bodyPr anchor="ctr"/>
          <a:lstStyle/>
          <a:p>
            <a:pPr eaLnBrk="1" hangingPunct="1">
              <a:lnSpc>
                <a:spcPct val="150000"/>
              </a:lnSpc>
            </a:pPr>
            <a:r>
              <a:rPr lang="en-US" altLang="en-US" sz="2400"/>
              <a:t>Менискуси</a:t>
            </a:r>
          </a:p>
          <a:p>
            <a:pPr eaLnBrk="1" hangingPunct="1">
              <a:lnSpc>
                <a:spcPct val="150000"/>
              </a:lnSpc>
            </a:pPr>
            <a:r>
              <a:rPr lang="en-US" altLang="en-US" sz="2400"/>
              <a:t>Хрскавица</a:t>
            </a:r>
          </a:p>
          <a:p>
            <a:pPr eaLnBrk="1" hangingPunct="1">
              <a:lnSpc>
                <a:spcPct val="150000"/>
              </a:lnSpc>
            </a:pPr>
            <a:r>
              <a:rPr lang="en-US" altLang="en-US" sz="2400"/>
              <a:t>Синовија</a:t>
            </a:r>
          </a:p>
          <a:p>
            <a:pPr eaLnBrk="1" hangingPunct="1">
              <a:lnSpc>
                <a:spcPct val="150000"/>
              </a:lnSpc>
            </a:pPr>
            <a:r>
              <a:rPr lang="en-US" altLang="en-US" sz="2400"/>
              <a:t>И.в. дискуси</a:t>
            </a:r>
          </a:p>
          <a:p>
            <a:pPr eaLnBrk="1" hangingPunct="1">
              <a:lnSpc>
                <a:spcPct val="150000"/>
              </a:lnSpc>
            </a:pPr>
            <a:r>
              <a:rPr lang="en-US" altLang="en-US" sz="2400"/>
              <a:t>Масно ткиво</a:t>
            </a:r>
          </a:p>
        </p:txBody>
      </p:sp>
      <p:sp>
        <p:nvSpPr>
          <p:cNvPr id="7173" name="Čuvar mesta za broj slajda 1">
            <a:extLst>
              <a:ext uri="{FF2B5EF4-FFF2-40B4-BE49-F238E27FC236}">
                <a16:creationId xmlns:a16="http://schemas.microsoft.com/office/drawing/2014/main" id="{A362F920-BE43-486D-91AD-53E840FA4CEF}"/>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084CBCCA-7C52-40A3-AC4D-432248C962AC}" type="slidenum">
              <a:rPr lang="en-US" altLang="en-US" sz="1400" smtClean="0">
                <a:latin typeface="Tahoma" panose="020B0604030504040204" pitchFamily="34" charset="0"/>
                <a:cs typeface="Arial" panose="020B0604020202020204" pitchFamily="34" charset="0"/>
              </a:rPr>
              <a:pPr>
                <a:spcBef>
                  <a:spcPct val="0"/>
                </a:spcBef>
                <a:buClrTx/>
                <a:buFontTx/>
                <a:buNone/>
              </a:pPr>
              <a:t>2</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6023">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6" name="Rectangle 4">
            <a:extLst>
              <a:ext uri="{FF2B5EF4-FFF2-40B4-BE49-F238E27FC236}">
                <a16:creationId xmlns:a16="http://schemas.microsoft.com/office/drawing/2014/main" id="{F28430D0-81CB-415A-B380-18D6EC6E8312}"/>
              </a:ext>
            </a:extLst>
          </p:cNvPr>
          <p:cNvSpPr>
            <a:spLocks noGrp="1" noChangeArrowheads="1"/>
          </p:cNvSpPr>
          <p:nvPr>
            <p:ph type="title"/>
          </p:nvPr>
        </p:nvSpPr>
        <p:spPr/>
        <p:txBody>
          <a:bodyPr/>
          <a:lstStyle/>
          <a:p>
            <a:r>
              <a:rPr lang="sr-Cyrl-CS" altLang="en-US" sz="4000" b="1"/>
              <a:t>Анатомска грађа зглоба колена</a:t>
            </a:r>
            <a:endParaRPr lang="en-US" altLang="en-US" sz="4000" b="1"/>
          </a:p>
        </p:txBody>
      </p:sp>
      <p:sp>
        <p:nvSpPr>
          <p:cNvPr id="100359" name="Rectangle 7">
            <a:extLst>
              <a:ext uri="{FF2B5EF4-FFF2-40B4-BE49-F238E27FC236}">
                <a16:creationId xmlns:a16="http://schemas.microsoft.com/office/drawing/2014/main" id="{31CBA755-B5E3-49E9-9F3A-1166094C60E9}"/>
              </a:ext>
            </a:extLst>
          </p:cNvPr>
          <p:cNvSpPr>
            <a:spLocks noGrp="1" noChangeArrowheads="1"/>
          </p:cNvSpPr>
          <p:nvPr>
            <p:ph type="body" idx="1"/>
          </p:nvPr>
        </p:nvSpPr>
        <p:spPr>
          <a:xfrm>
            <a:off x="539750" y="1357313"/>
            <a:ext cx="8229600" cy="5249862"/>
          </a:xfrm>
        </p:spPr>
        <p:txBody>
          <a:bodyPr/>
          <a:lstStyle/>
          <a:p>
            <a:r>
              <a:rPr lang="sr-Cyrl-CS" altLang="en-US" sz="1800" b="1">
                <a:solidFill>
                  <a:schemeClr val="tx2"/>
                </a:solidFill>
              </a:rPr>
              <a:t>Зглобне површине</a:t>
            </a:r>
          </a:p>
          <a:p>
            <a:pPr>
              <a:buFont typeface="Wingdings" panose="05000000000000000000" pitchFamily="2" charset="2"/>
              <a:buNone/>
            </a:pPr>
            <a:endParaRPr lang="sr-Cyrl-CS" altLang="en-US" sz="1800" b="1">
              <a:solidFill>
                <a:schemeClr val="tx2"/>
              </a:solidFill>
            </a:endParaRPr>
          </a:p>
          <a:p>
            <a:r>
              <a:rPr lang="sr-Cyrl-CS" altLang="en-US" sz="1800" b="1">
                <a:solidFill>
                  <a:schemeClr val="tx2"/>
                </a:solidFill>
              </a:rPr>
              <a:t>Менискуси</a:t>
            </a:r>
          </a:p>
          <a:p>
            <a:pPr>
              <a:buFont typeface="Wingdings" panose="05000000000000000000" pitchFamily="2" charset="2"/>
              <a:buNone/>
            </a:pPr>
            <a:endParaRPr lang="sr-Cyrl-CS" altLang="en-US" sz="1800" b="1">
              <a:solidFill>
                <a:schemeClr val="tx2"/>
              </a:solidFill>
            </a:endParaRPr>
          </a:p>
          <a:p>
            <a:r>
              <a:rPr lang="sr-Cyrl-CS" altLang="en-US" sz="1800" b="1">
                <a:solidFill>
                  <a:schemeClr val="tx2"/>
                </a:solidFill>
              </a:rPr>
              <a:t>Чашица</a:t>
            </a:r>
          </a:p>
          <a:p>
            <a:pPr>
              <a:buFont typeface="Wingdings" panose="05000000000000000000" pitchFamily="2" charset="2"/>
              <a:buNone/>
            </a:pPr>
            <a:endParaRPr lang="sr-Cyrl-CS" altLang="en-US" sz="1800" b="1">
              <a:solidFill>
                <a:schemeClr val="tx2"/>
              </a:solidFill>
            </a:endParaRPr>
          </a:p>
          <a:p>
            <a:r>
              <a:rPr lang="sr-Cyrl-CS" altLang="en-US" sz="1800" b="1">
                <a:solidFill>
                  <a:schemeClr val="tx2"/>
                </a:solidFill>
              </a:rPr>
              <a:t>Лигаменти</a:t>
            </a:r>
            <a:endParaRPr lang="en-US" altLang="en-US" sz="1800" b="1">
              <a:solidFill>
                <a:schemeClr val="tx2"/>
              </a:solidFill>
            </a:endParaRPr>
          </a:p>
        </p:txBody>
      </p:sp>
      <p:pic>
        <p:nvPicPr>
          <p:cNvPr id="100358" name="Picture 6" descr="hdg7_kneeanatomy">
            <a:extLst>
              <a:ext uri="{FF2B5EF4-FFF2-40B4-BE49-F238E27FC236}">
                <a16:creationId xmlns:a16="http://schemas.microsoft.com/office/drawing/2014/main" id="{6FFCCBCC-FA34-4779-AC6D-EB8CF360B2C9}"/>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432175" y="1857375"/>
            <a:ext cx="5711825" cy="4572000"/>
          </a:xfrm>
          <a:noFill/>
        </p:spPr>
      </p:pic>
    </p:spTree>
    <p:custDataLst>
      <p:tags r:id="rId1"/>
    </p:custDataLst>
  </p:cSld>
  <p:clrMapOvr>
    <a:masterClrMapping/>
  </p:clrMapOvr>
  <p:transition spd="slow" advTm="62146">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fade">
                                      <p:cBhvr>
                                        <p:cTn id="7" dur="2000"/>
                                        <p:tgtEl>
                                          <p:spTgt spid="1003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00358"/>
                                        </p:tgtEl>
                                        <p:attrNameLst>
                                          <p:attrName>style.visibility</p:attrName>
                                        </p:attrNameLst>
                                      </p:cBhvr>
                                      <p:to>
                                        <p:strVal val="visible"/>
                                      </p:to>
                                    </p:set>
                                    <p:animEffect transition="in" filter="fade">
                                      <p:cBhvr>
                                        <p:cTn id="12" dur="2000"/>
                                        <p:tgtEl>
                                          <p:spTgt spid="10035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0359">
                                            <p:txEl>
                                              <p:pRg st="0" end="0"/>
                                            </p:txEl>
                                          </p:spTgt>
                                        </p:tgtEl>
                                        <p:attrNameLst>
                                          <p:attrName>style.visibility</p:attrName>
                                        </p:attrNameLst>
                                      </p:cBhvr>
                                      <p:to>
                                        <p:strVal val="visible"/>
                                      </p:to>
                                    </p:set>
                                    <p:animEffect transition="in" filter="fade">
                                      <p:cBhvr>
                                        <p:cTn id="17" dur="2000"/>
                                        <p:tgtEl>
                                          <p:spTgt spid="10035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0359">
                                            <p:txEl>
                                              <p:pRg st="2" end="2"/>
                                            </p:txEl>
                                          </p:spTgt>
                                        </p:tgtEl>
                                        <p:attrNameLst>
                                          <p:attrName>style.visibility</p:attrName>
                                        </p:attrNameLst>
                                      </p:cBhvr>
                                      <p:to>
                                        <p:strVal val="visible"/>
                                      </p:to>
                                    </p:set>
                                    <p:animEffect transition="in" filter="fade">
                                      <p:cBhvr>
                                        <p:cTn id="22" dur="2000"/>
                                        <p:tgtEl>
                                          <p:spTgt spid="10035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0359">
                                            <p:txEl>
                                              <p:pRg st="4" end="4"/>
                                            </p:txEl>
                                          </p:spTgt>
                                        </p:tgtEl>
                                        <p:attrNameLst>
                                          <p:attrName>style.visibility</p:attrName>
                                        </p:attrNameLst>
                                      </p:cBhvr>
                                      <p:to>
                                        <p:strVal val="visible"/>
                                      </p:to>
                                    </p:set>
                                    <p:animEffect transition="in" filter="fade">
                                      <p:cBhvr>
                                        <p:cTn id="27" dur="2000"/>
                                        <p:tgtEl>
                                          <p:spTgt spid="10035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0359">
                                            <p:txEl>
                                              <p:pRg st="6" end="6"/>
                                            </p:txEl>
                                          </p:spTgt>
                                        </p:tgtEl>
                                        <p:attrNameLst>
                                          <p:attrName>style.visibility</p:attrName>
                                        </p:attrNameLst>
                                      </p:cBhvr>
                                      <p:to>
                                        <p:strVal val="visible"/>
                                      </p:to>
                                    </p:set>
                                    <p:animEffect transition="in" filter="fade">
                                      <p:cBhvr>
                                        <p:cTn id="32" dur="2000"/>
                                        <p:tgtEl>
                                          <p:spTgt spid="1003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6" grpId="0"/>
      <p:bldP spid="10035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a:extLst>
              <a:ext uri="{FF2B5EF4-FFF2-40B4-BE49-F238E27FC236}">
                <a16:creationId xmlns:a16="http://schemas.microsoft.com/office/drawing/2014/main" id="{C4676E29-08D1-4ACE-B38C-ED68C129CE9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6D7881BE-B99D-4666-8DDF-611CB1426D2A}" type="slidenum">
              <a:rPr lang="en-US" altLang="en-US" sz="1000" smtClean="0"/>
              <a:pPr>
                <a:spcBef>
                  <a:spcPct val="0"/>
                </a:spcBef>
                <a:buClrTx/>
                <a:buFontTx/>
                <a:buNone/>
              </a:pPr>
              <a:t>21</a:t>
            </a:fld>
            <a:endParaRPr lang="en-US" altLang="en-US" sz="1000"/>
          </a:p>
        </p:txBody>
      </p:sp>
      <p:sp>
        <p:nvSpPr>
          <p:cNvPr id="27651" name="Rectangle 2">
            <a:extLst>
              <a:ext uri="{FF2B5EF4-FFF2-40B4-BE49-F238E27FC236}">
                <a16:creationId xmlns:a16="http://schemas.microsoft.com/office/drawing/2014/main" id="{9D12A1EC-E072-4FA1-95DC-264CFE360DDA}"/>
              </a:ext>
            </a:extLst>
          </p:cNvPr>
          <p:cNvSpPr>
            <a:spLocks noGrp="1" noChangeArrowheads="1"/>
          </p:cNvSpPr>
          <p:nvPr>
            <p:ph type="title"/>
          </p:nvPr>
        </p:nvSpPr>
        <p:spPr>
          <a:xfrm>
            <a:off x="457200" y="274638"/>
            <a:ext cx="8229600" cy="355600"/>
          </a:xfrm>
        </p:spPr>
        <p:txBody>
          <a:bodyPr/>
          <a:lstStyle/>
          <a:p>
            <a:pPr eaLnBrk="1" hangingPunct="1"/>
            <a:r>
              <a:rPr lang="sr-Latn-CS" altLang="en-US" sz="1900"/>
              <a:t>	</a:t>
            </a:r>
            <a:r>
              <a:rPr lang="sr-Latn-CS" altLang="en-US" sz="2000" b="1"/>
              <a:t>REGIJA KOLENA</a:t>
            </a:r>
          </a:p>
        </p:txBody>
      </p:sp>
      <p:sp>
        <p:nvSpPr>
          <p:cNvPr id="27652" name="Rectangle 5">
            <a:extLst>
              <a:ext uri="{FF2B5EF4-FFF2-40B4-BE49-F238E27FC236}">
                <a16:creationId xmlns:a16="http://schemas.microsoft.com/office/drawing/2014/main" id="{F291572A-DC32-4D39-B7E7-E1C21D2317E3}"/>
              </a:ext>
            </a:extLst>
          </p:cNvPr>
          <p:cNvSpPr>
            <a:spLocks noGrp="1" noChangeArrowheads="1"/>
          </p:cNvSpPr>
          <p:nvPr>
            <p:ph type="body" idx="1"/>
          </p:nvPr>
        </p:nvSpPr>
        <p:spPr>
          <a:xfrm>
            <a:off x="684213" y="692150"/>
            <a:ext cx="8007350" cy="5545138"/>
          </a:xfrm>
        </p:spPr>
        <p:txBody>
          <a:bodyPr/>
          <a:lstStyle/>
          <a:p>
            <a:pPr eaLnBrk="1" hangingPunct="1">
              <a:lnSpc>
                <a:spcPct val="80000"/>
              </a:lnSpc>
              <a:buFont typeface="Wingdings" panose="05000000000000000000" pitchFamily="2" charset="2"/>
              <a:buNone/>
            </a:pPr>
            <a:endParaRPr lang="sr-Latn-CS" altLang="en-US" sz="2000" b="1"/>
          </a:p>
          <a:p>
            <a:pPr algn="just" eaLnBrk="1" hangingPunct="1">
              <a:lnSpc>
                <a:spcPct val="80000"/>
              </a:lnSpc>
            </a:pPr>
            <a:r>
              <a:rPr lang="sr-Latn-CS" altLang="en-US" sz="2400"/>
              <a:t>Zglob kolena je veoma složen u pogledu svoje građe i slabo otporan prema štetnim egzogenim faktorima. </a:t>
            </a:r>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pPr>
            <a:endParaRPr lang="sr-Latn-CS" altLang="en-US" sz="2400"/>
          </a:p>
          <a:p>
            <a:pPr algn="just" eaLnBrk="1" hangingPunct="1">
              <a:lnSpc>
                <a:spcPct val="80000"/>
              </a:lnSpc>
              <a:buFont typeface="Wingdings" panose="05000000000000000000" pitchFamily="2" charset="2"/>
              <a:buNone/>
            </a:pPr>
            <a:endParaRPr lang="en-US" altLang="en-US" sz="2400"/>
          </a:p>
          <a:p>
            <a:pPr algn="just" eaLnBrk="1" hangingPunct="1">
              <a:lnSpc>
                <a:spcPct val="80000"/>
              </a:lnSpc>
              <a:buFont typeface="Wingdings" panose="05000000000000000000" pitchFamily="2" charset="2"/>
              <a:buNone/>
            </a:pPr>
            <a:r>
              <a:rPr lang="sr-Latn-CS" altLang="en-US" sz="2400"/>
              <a:t>Spoj čine kondili butne kosti sa kondilima golenjače. </a:t>
            </a:r>
          </a:p>
          <a:p>
            <a:pPr algn="just" eaLnBrk="1" hangingPunct="1">
              <a:lnSpc>
                <a:spcPct val="80000"/>
              </a:lnSpc>
            </a:pPr>
            <a:r>
              <a:rPr lang="sr-Latn-CS" altLang="en-US" sz="2400"/>
              <a:t>Sa prednje strane zgloba nalazi se patella</a:t>
            </a:r>
            <a:r>
              <a:rPr lang="en-US" altLang="en-US" sz="2400"/>
              <a:t> </a:t>
            </a:r>
            <a:r>
              <a:rPr lang="sr-Latn-CS" altLang="en-US" sz="2400"/>
              <a:t>(čašica). </a:t>
            </a:r>
          </a:p>
          <a:p>
            <a:pPr algn="just" eaLnBrk="1" hangingPunct="1">
              <a:lnSpc>
                <a:spcPct val="80000"/>
              </a:lnSpc>
            </a:pPr>
            <a:r>
              <a:rPr lang="sr-Latn-CS" altLang="en-US" sz="2400"/>
              <a:t>Klizanje čašice naviše i naniže je 5-6 cm. </a:t>
            </a:r>
          </a:p>
          <a:p>
            <a:pPr algn="just" eaLnBrk="1" hangingPunct="1">
              <a:lnSpc>
                <a:spcPct val="80000"/>
              </a:lnSpc>
            </a:pPr>
            <a:r>
              <a:rPr lang="sr-Latn-CS" altLang="en-US" sz="2400"/>
              <a:t>Između femura i tibije se nalaze meniskusi koji omogućavaju da one lakše prijanjaju jedna uz drugu.  </a:t>
            </a:r>
          </a:p>
        </p:txBody>
      </p:sp>
      <p:pic>
        <p:nvPicPr>
          <p:cNvPr id="27653" name="Picture 6" descr="anatomija_koljena">
            <a:extLst>
              <a:ext uri="{FF2B5EF4-FFF2-40B4-BE49-F238E27FC236}">
                <a16:creationId xmlns:a16="http://schemas.microsoft.com/office/drawing/2014/main" id="{B757181E-EA75-4E1A-86CB-EA62F11109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0313" y="1643063"/>
            <a:ext cx="3452812"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8338">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a:extLst>
              <a:ext uri="{FF2B5EF4-FFF2-40B4-BE49-F238E27FC236}">
                <a16:creationId xmlns:a16="http://schemas.microsoft.com/office/drawing/2014/main" id="{99849305-24E6-4BE1-ADF5-89F59DDDA4FF}"/>
              </a:ext>
            </a:extLst>
          </p:cNvPr>
          <p:cNvSpPr>
            <a:spLocks noGrp="1" noChangeArrowheads="1"/>
          </p:cNvSpPr>
          <p:nvPr>
            <p:ph type="title"/>
          </p:nvPr>
        </p:nvSpPr>
        <p:spPr>
          <a:xfrm>
            <a:off x="457200" y="688975"/>
            <a:ext cx="8229600" cy="1371600"/>
          </a:xfrm>
        </p:spPr>
        <p:txBody>
          <a:bodyPr/>
          <a:lstStyle/>
          <a:p>
            <a:r>
              <a:rPr lang="sr-Cyrl-CS" altLang="en-US" sz="2400" b="1" u="sng">
                <a:latin typeface="Arno Pro"/>
              </a:rPr>
              <a:t>Чашица</a:t>
            </a:r>
            <a:r>
              <a:rPr lang="sr-Cyrl-CS" altLang="en-US" sz="2400">
                <a:latin typeface="Arno Pro"/>
              </a:rPr>
              <a:t> (</a:t>
            </a:r>
            <a:r>
              <a:rPr lang="en-US" altLang="en-US" sz="2400" i="1">
                <a:latin typeface="Arno Pro"/>
              </a:rPr>
              <a:t>patella</a:t>
            </a:r>
            <a:r>
              <a:rPr lang="en-US" altLang="en-US" sz="2400">
                <a:latin typeface="Arno Pro"/>
              </a:rPr>
              <a:t>)</a:t>
            </a:r>
            <a:r>
              <a:rPr lang="sr-Cyrl-CS" altLang="en-US" sz="2400">
                <a:latin typeface="Arno Pro"/>
              </a:rPr>
              <a:t> својом зглобном површином се налази изнад зглобне површине бутне кости (</a:t>
            </a:r>
            <a:r>
              <a:rPr lang="en-US" altLang="en-US" sz="2400" i="1">
                <a:latin typeface="Arno Pro"/>
              </a:rPr>
              <a:t>facies patellaris</a:t>
            </a:r>
            <a:r>
              <a:rPr lang="en-US" altLang="en-US" sz="2400">
                <a:latin typeface="Arno Pro"/>
              </a:rPr>
              <a:t>)</a:t>
            </a:r>
            <a:r>
              <a:rPr lang="sr-Cyrl-RS" altLang="en-US" sz="2400">
                <a:latin typeface="Arno Pro"/>
              </a:rPr>
              <a:t>,</a:t>
            </a:r>
            <a:r>
              <a:rPr lang="sr-Cyrl-CS" altLang="en-US" sz="2400">
                <a:latin typeface="Arno Pro"/>
              </a:rPr>
              <a:t> у коју  упада само када је колено у флексији. Приликом флексије зглоба колена, чашица врши веома снажан притисак на кондиле бутне кости, потискујући их назад. </a:t>
            </a:r>
            <a:endParaRPr lang="en-US" altLang="en-US" sz="2400">
              <a:latin typeface="Arno Pro"/>
            </a:endParaRPr>
          </a:p>
        </p:txBody>
      </p:sp>
      <p:pic>
        <p:nvPicPr>
          <p:cNvPr id="28675" name="Picture 5">
            <a:extLst>
              <a:ext uri="{FF2B5EF4-FFF2-40B4-BE49-F238E27FC236}">
                <a16:creationId xmlns:a16="http://schemas.microsoft.com/office/drawing/2014/main" id="{9E82AB34-BDEA-49B5-AC39-98D34AB4EA0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908175" y="2571750"/>
            <a:ext cx="4968875" cy="4078288"/>
          </a:xfrm>
        </p:spPr>
      </p:pic>
    </p:spTree>
    <p:custDataLst>
      <p:tags r:id="rId1"/>
    </p:custDataLst>
  </p:cSld>
  <p:clrMapOvr>
    <a:masterClrMapping/>
  </p:clrMapOvr>
  <p:transition spd="slow" advTm="35629">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88"/>
                                        </p:tgtEl>
                                        <p:attrNameLst>
                                          <p:attrName>style.visibility</p:attrName>
                                        </p:attrNameLst>
                                      </p:cBhvr>
                                      <p:to>
                                        <p:strVal val="visible"/>
                                      </p:to>
                                    </p:set>
                                    <p:anim calcmode="lin" valueType="num">
                                      <p:cBhvr additive="base">
                                        <p:cTn id="7" dur="500" fill="hold"/>
                                        <p:tgtEl>
                                          <p:spTgt spid="118788"/>
                                        </p:tgtEl>
                                        <p:attrNameLst>
                                          <p:attrName>ppt_x</p:attrName>
                                        </p:attrNameLst>
                                      </p:cBhvr>
                                      <p:tavLst>
                                        <p:tav tm="0">
                                          <p:val>
                                            <p:strVal val="#ppt_x"/>
                                          </p:val>
                                        </p:tav>
                                        <p:tav tm="100000">
                                          <p:val>
                                            <p:strVal val="#ppt_x"/>
                                          </p:val>
                                        </p:tav>
                                      </p:tavLst>
                                    </p:anim>
                                    <p:anim calcmode="lin" valueType="num">
                                      <p:cBhvr additive="base">
                                        <p:cTn id="8" dur="500" fill="hold"/>
                                        <p:tgtEl>
                                          <p:spTgt spid="1187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0">
            <a:extLst>
              <a:ext uri="{FF2B5EF4-FFF2-40B4-BE49-F238E27FC236}">
                <a16:creationId xmlns:a16="http://schemas.microsoft.com/office/drawing/2014/main" id="{E53CE0ED-3EFE-4EAF-B724-45A6238E0256}"/>
              </a:ext>
            </a:extLst>
          </p:cNvPr>
          <p:cNvSpPr>
            <a:spLocks noGrp="1" noChangeArrowheads="1"/>
          </p:cNvSpPr>
          <p:nvPr>
            <p:ph type="title"/>
          </p:nvPr>
        </p:nvSpPr>
        <p:spPr/>
        <p:txBody>
          <a:bodyPr/>
          <a:lstStyle/>
          <a:p>
            <a:endParaRPr lang="en-US" altLang="en-US"/>
          </a:p>
        </p:txBody>
      </p:sp>
      <p:pic>
        <p:nvPicPr>
          <p:cNvPr id="110608" name="Picture 16" descr="spghr">
            <a:extLst>
              <a:ext uri="{FF2B5EF4-FFF2-40B4-BE49-F238E27FC236}">
                <a16:creationId xmlns:a16="http://schemas.microsoft.com/office/drawing/2014/main" id="{AA997B72-9F86-4EA9-AFC2-BAC3D0434CA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79388" y="1520825"/>
            <a:ext cx="3816350" cy="2857500"/>
          </a:xfrm>
          <a:noFill/>
        </p:spPr>
      </p:pic>
      <p:sp>
        <p:nvSpPr>
          <p:cNvPr id="110603" name="Text Box 11">
            <a:extLst>
              <a:ext uri="{FF2B5EF4-FFF2-40B4-BE49-F238E27FC236}">
                <a16:creationId xmlns:a16="http://schemas.microsoft.com/office/drawing/2014/main" id="{9442FAB4-1A1F-4574-8199-907DF64F634E}"/>
              </a:ext>
            </a:extLst>
          </p:cNvPr>
          <p:cNvSpPr txBox="1">
            <a:spLocks noChangeArrowheads="1"/>
          </p:cNvSpPr>
          <p:nvPr/>
        </p:nvSpPr>
        <p:spPr bwMode="auto">
          <a:xfrm>
            <a:off x="323850" y="5013325"/>
            <a:ext cx="35290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50000"/>
              </a:spcBef>
              <a:buClrTx/>
              <a:buFontTx/>
              <a:buNone/>
            </a:pPr>
            <a:r>
              <a:rPr lang="sr-Cyrl-CS" altLang="en-US" sz="1800"/>
              <a:t>Флексија подколенице у лежећем положају</a:t>
            </a:r>
            <a:endParaRPr lang="en-US" altLang="en-US" sz="1800"/>
          </a:p>
        </p:txBody>
      </p:sp>
      <p:sp>
        <p:nvSpPr>
          <p:cNvPr id="110609" name="Text Box 17">
            <a:extLst>
              <a:ext uri="{FF2B5EF4-FFF2-40B4-BE49-F238E27FC236}">
                <a16:creationId xmlns:a16="http://schemas.microsoft.com/office/drawing/2014/main" id="{9FF7D776-E4B0-418B-BB85-72D727F38E01}"/>
              </a:ext>
            </a:extLst>
          </p:cNvPr>
          <p:cNvSpPr txBox="1">
            <a:spLocks noChangeArrowheads="1"/>
          </p:cNvSpPr>
          <p:nvPr/>
        </p:nvSpPr>
        <p:spPr bwMode="auto">
          <a:xfrm>
            <a:off x="5003800" y="5013325"/>
            <a:ext cx="28225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r>
              <a:rPr lang="sr-Cyrl-CS" altLang="en-US" sz="1800"/>
              <a:t>Екстензија подколенице </a:t>
            </a:r>
          </a:p>
          <a:p>
            <a:pPr>
              <a:spcBef>
                <a:spcPct val="0"/>
              </a:spcBef>
              <a:buClrTx/>
              <a:buFontTx/>
              <a:buNone/>
            </a:pPr>
            <a:endParaRPr lang="en-US" altLang="en-US" sz="1800"/>
          </a:p>
        </p:txBody>
      </p:sp>
      <p:pic>
        <p:nvPicPr>
          <p:cNvPr id="110611" name="Picture 19">
            <a:extLst>
              <a:ext uri="{FF2B5EF4-FFF2-40B4-BE49-F238E27FC236}">
                <a16:creationId xmlns:a16="http://schemas.microsoft.com/office/drawing/2014/main" id="{E92C7F60-C76A-4B36-B1F5-45D18AFEFD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484313"/>
            <a:ext cx="4357688" cy="290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19212">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10608"/>
                                        </p:tgtEl>
                                        <p:attrNameLst>
                                          <p:attrName>style.visibility</p:attrName>
                                        </p:attrNameLst>
                                      </p:cBhvr>
                                      <p:to>
                                        <p:strVal val="visible"/>
                                      </p:to>
                                    </p:set>
                                    <p:animEffect transition="in" filter="box(in)">
                                      <p:cBhvr>
                                        <p:cTn id="7" dur="500"/>
                                        <p:tgtEl>
                                          <p:spTgt spid="1106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0603"/>
                                        </p:tgtEl>
                                        <p:attrNameLst>
                                          <p:attrName>style.visibility</p:attrName>
                                        </p:attrNameLst>
                                      </p:cBhvr>
                                      <p:to>
                                        <p:strVal val="visible"/>
                                      </p:to>
                                    </p:set>
                                    <p:animEffect transition="in" filter="box(in)">
                                      <p:cBhvr>
                                        <p:cTn id="12" dur="500"/>
                                        <p:tgtEl>
                                          <p:spTgt spid="11060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nodeType="clickEffect">
                                  <p:stCondLst>
                                    <p:cond delay="0"/>
                                  </p:stCondLst>
                                  <p:childTnLst>
                                    <p:set>
                                      <p:cBhvr>
                                        <p:cTn id="16" dur="1" fill="hold">
                                          <p:stCondLst>
                                            <p:cond delay="0"/>
                                          </p:stCondLst>
                                        </p:cTn>
                                        <p:tgtEl>
                                          <p:spTgt spid="110611"/>
                                        </p:tgtEl>
                                        <p:attrNameLst>
                                          <p:attrName>style.visibility</p:attrName>
                                        </p:attrNameLst>
                                      </p:cBhvr>
                                      <p:to>
                                        <p:strVal val="visible"/>
                                      </p:to>
                                    </p:set>
                                    <p:animEffect transition="in" filter="barn(inHorizontal)">
                                      <p:cBhvr>
                                        <p:cTn id="17" dur="500"/>
                                        <p:tgtEl>
                                          <p:spTgt spid="1106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10609"/>
                                        </p:tgtEl>
                                        <p:attrNameLst>
                                          <p:attrName>style.visibility</p:attrName>
                                        </p:attrNameLst>
                                      </p:cBhvr>
                                      <p:to>
                                        <p:strVal val="visible"/>
                                      </p:to>
                                    </p:set>
                                    <p:animEffect transition="in" filter="barn(inHorizontal)">
                                      <p:cBhvr>
                                        <p:cTn id="22" dur="500"/>
                                        <p:tgtEl>
                                          <p:spTgt spid="1106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03" grpId="0"/>
      <p:bldP spid="11060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9D029DB-1FC2-4E27-A60E-FBDE027608C4}"/>
              </a:ext>
            </a:extLst>
          </p:cNvPr>
          <p:cNvSpPr>
            <a:spLocks noGrp="1" noChangeArrowheads="1"/>
          </p:cNvSpPr>
          <p:nvPr>
            <p:ph type="title"/>
          </p:nvPr>
        </p:nvSpPr>
        <p:spPr>
          <a:xfrm>
            <a:off x="0" y="5229225"/>
            <a:ext cx="8229600" cy="1371600"/>
          </a:xfrm>
        </p:spPr>
        <p:txBody>
          <a:bodyPr/>
          <a:lstStyle/>
          <a:p>
            <a:r>
              <a:rPr lang="sr-Cyrl-CS" altLang="en-US" sz="2400"/>
              <a:t>Предња и задња ложа надколенице</a:t>
            </a:r>
            <a:endParaRPr lang="en-US" altLang="en-US" sz="2400"/>
          </a:p>
        </p:txBody>
      </p:sp>
      <p:pic>
        <p:nvPicPr>
          <p:cNvPr id="131076" name="Picture 4">
            <a:extLst>
              <a:ext uri="{FF2B5EF4-FFF2-40B4-BE49-F238E27FC236}">
                <a16:creationId xmlns:a16="http://schemas.microsoft.com/office/drawing/2014/main" id="{20B1FE2D-A16D-4078-8D48-43239836FCC6}"/>
              </a:ext>
            </a:extLst>
          </p:cNvPr>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0" y="476250"/>
            <a:ext cx="4032250" cy="5186363"/>
          </a:xfrm>
          <a:noFill/>
        </p:spPr>
      </p:pic>
      <p:pic>
        <p:nvPicPr>
          <p:cNvPr id="131077" name="Picture 5">
            <a:extLst>
              <a:ext uri="{FF2B5EF4-FFF2-40B4-BE49-F238E27FC236}">
                <a16:creationId xmlns:a16="http://schemas.microsoft.com/office/drawing/2014/main" id="{BF1977A1-CC71-4D5F-A2F6-9530BCE0E8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476250"/>
            <a:ext cx="4237037"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15056">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31076"/>
                                        </p:tgtEl>
                                        <p:attrNameLst>
                                          <p:attrName>style.visibility</p:attrName>
                                        </p:attrNameLst>
                                      </p:cBhvr>
                                      <p:to>
                                        <p:strVal val="visible"/>
                                      </p:to>
                                    </p:set>
                                    <p:animEffect transition="in" filter="blinds(horizontal)">
                                      <p:cBhvr>
                                        <p:cTn id="7" dur="500"/>
                                        <p:tgtEl>
                                          <p:spTgt spid="1310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1077"/>
                                        </p:tgtEl>
                                        <p:attrNameLst>
                                          <p:attrName>style.visibility</p:attrName>
                                        </p:attrNameLst>
                                      </p:cBhvr>
                                      <p:to>
                                        <p:strVal val="visible"/>
                                      </p:to>
                                    </p:set>
                                    <p:animEffect transition="in" filter="blinds(horizontal)">
                                      <p:cBhvr>
                                        <p:cTn id="12" dur="500"/>
                                        <p:tgtEl>
                                          <p:spTgt spid="131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8" name="Rectangle 6">
            <a:extLst>
              <a:ext uri="{FF2B5EF4-FFF2-40B4-BE49-F238E27FC236}">
                <a16:creationId xmlns:a16="http://schemas.microsoft.com/office/drawing/2014/main" id="{6867B09A-0CB4-4998-B67E-061417D17E96}"/>
              </a:ext>
            </a:extLst>
          </p:cNvPr>
          <p:cNvSpPr>
            <a:spLocks noGrp="1" noChangeArrowheads="1"/>
          </p:cNvSpPr>
          <p:nvPr>
            <p:ph type="title"/>
          </p:nvPr>
        </p:nvSpPr>
        <p:spPr>
          <a:xfrm>
            <a:off x="457200" y="2489200"/>
            <a:ext cx="8229600" cy="1371600"/>
          </a:xfrm>
        </p:spPr>
        <p:txBody>
          <a:bodyPr/>
          <a:lstStyle/>
          <a:p>
            <a:r>
              <a:rPr lang="sr-Cyrl-CS" altLang="en-US" sz="2800" b="1" dirty="0">
                <a:latin typeface="Arno Pro"/>
              </a:rPr>
              <a:t>Повреде мишића ДЕ</a:t>
            </a:r>
            <a:br>
              <a:rPr lang="sr-Cyrl-CS" altLang="en-US" sz="2000" dirty="0">
                <a:latin typeface="Arno Pro"/>
              </a:rPr>
            </a:br>
            <a:br>
              <a:rPr lang="en-US" altLang="en-US" sz="2000" dirty="0">
                <a:latin typeface="Arno Pro"/>
              </a:rPr>
            </a:br>
            <a:r>
              <a:rPr lang="sr-Cyrl-CS" altLang="en-US" sz="2400" b="1" dirty="0">
                <a:latin typeface="Arno Pro"/>
              </a:rPr>
              <a:t>Контузија</a:t>
            </a:r>
            <a:r>
              <a:rPr lang="sr-Cyrl-CS" altLang="en-US" sz="2400" dirty="0">
                <a:latin typeface="Arno Pro"/>
              </a:rPr>
              <a:t>-настаје директним ударцем. Тежа повреда је када је мишић затегнут него када је релаксиран, јер се меко ткиво  угиба тј. делује </a:t>
            </a:r>
            <a:r>
              <a:rPr lang="sr-Cyrl-CS" altLang="en-US" sz="2400" dirty="0" err="1">
                <a:latin typeface="Arno Pro"/>
              </a:rPr>
              <a:t>амортизујуће</a:t>
            </a:r>
            <a:r>
              <a:rPr lang="sr-Cyrl-CS" altLang="en-US" sz="2400" dirty="0">
                <a:latin typeface="Arno Pro"/>
              </a:rPr>
              <a:t> на ударац.</a:t>
            </a:r>
            <a:r>
              <a:rPr lang="en-US" altLang="en-US" sz="2400" dirty="0">
                <a:latin typeface="Arno Pro"/>
              </a:rPr>
              <a:t> </a:t>
            </a:r>
            <a:r>
              <a:rPr lang="en-US" altLang="en-US" sz="2400" dirty="0" err="1">
                <a:latin typeface="Arno Pro"/>
              </a:rPr>
              <a:t>Најчешћа</a:t>
            </a:r>
            <a:r>
              <a:rPr lang="en-US" altLang="en-US" sz="2400" dirty="0">
                <a:latin typeface="Arno Pro"/>
              </a:rPr>
              <a:t> </a:t>
            </a:r>
            <a:r>
              <a:rPr lang="en-US" altLang="en-US" sz="2400" dirty="0" err="1">
                <a:latin typeface="Arno Pro"/>
              </a:rPr>
              <a:t>је</a:t>
            </a:r>
            <a:r>
              <a:rPr lang="en-US" altLang="en-US" sz="2400" dirty="0">
                <a:latin typeface="Arno Pro"/>
              </a:rPr>
              <a:t> </a:t>
            </a:r>
            <a:r>
              <a:rPr lang="en-US" altLang="en-US" sz="2400" dirty="0" err="1">
                <a:latin typeface="Arno Pro"/>
              </a:rPr>
              <a:t>контузија</a:t>
            </a:r>
            <a:r>
              <a:rPr lang="en-US" altLang="en-US" sz="2400" dirty="0">
                <a:latin typeface="Arno Pro"/>
              </a:rPr>
              <a:t> </a:t>
            </a:r>
            <a:r>
              <a:rPr lang="en-US" altLang="en-US" sz="2400" dirty="0" err="1">
                <a:latin typeface="Arno Pro"/>
              </a:rPr>
              <a:t>м.quadricepsa</a:t>
            </a:r>
            <a:r>
              <a:rPr lang="sr-Cyrl-RS" altLang="en-US" sz="2400" dirty="0">
                <a:latin typeface="Arno Pro"/>
              </a:rPr>
              <a:t> (</a:t>
            </a:r>
            <a:r>
              <a:rPr lang="sr-Cyrl-CS" altLang="en-US" sz="2400" dirty="0">
                <a:latin typeface="Arno Pro"/>
              </a:rPr>
              <a:t> </a:t>
            </a:r>
            <a:r>
              <a:rPr lang="sr-Cyrl-CS" altLang="en-US" sz="2400" dirty="0" err="1">
                <a:latin typeface="Arno Pro"/>
              </a:rPr>
              <a:t>vastus</a:t>
            </a:r>
            <a:r>
              <a:rPr lang="sr-Cyrl-CS" altLang="en-US" sz="2400" dirty="0">
                <a:latin typeface="Arno Pro"/>
              </a:rPr>
              <a:t> </a:t>
            </a:r>
            <a:r>
              <a:rPr lang="sr-Cyrl-CS" altLang="en-US" sz="2400" dirty="0" err="1">
                <a:latin typeface="Arno Pro"/>
              </a:rPr>
              <a:t>lateralis</a:t>
            </a:r>
            <a:r>
              <a:rPr lang="en-US" altLang="en-US" sz="2400" dirty="0">
                <a:latin typeface="Arno Pro"/>
              </a:rPr>
              <a:t> </a:t>
            </a:r>
            <a:r>
              <a:rPr lang="en-US" altLang="en-US" sz="2400" dirty="0" err="1">
                <a:latin typeface="Arno Pro"/>
              </a:rPr>
              <a:t>i</a:t>
            </a:r>
            <a:r>
              <a:rPr lang="en-US" altLang="en-US" sz="2400" dirty="0">
                <a:latin typeface="Arno Pro"/>
              </a:rPr>
              <a:t> intermedius</a:t>
            </a:r>
            <a:r>
              <a:rPr lang="sr-Cyrl-RS" altLang="en-US" sz="2400" dirty="0">
                <a:latin typeface="Arno Pro"/>
              </a:rPr>
              <a:t>)</a:t>
            </a:r>
            <a:br>
              <a:rPr lang="sr-Cyrl-CS" altLang="en-US" sz="2400" dirty="0">
                <a:latin typeface="Arno Pro"/>
              </a:rPr>
            </a:br>
            <a:r>
              <a:rPr lang="sr-Cyrl-CS" altLang="en-US" sz="2400" b="1" dirty="0" err="1">
                <a:latin typeface="Arno Pro"/>
              </a:rPr>
              <a:t>Дистензија</a:t>
            </a:r>
            <a:r>
              <a:rPr lang="sr-Cyrl-CS" altLang="en-US" sz="2400" dirty="0">
                <a:latin typeface="Arno Pro"/>
              </a:rPr>
              <a:t>-настаје у тренутку спринта, или специфичним околностима (када су </a:t>
            </a:r>
            <a:r>
              <a:rPr lang="sr-Cyrl-CS" altLang="en-US" sz="2400" dirty="0" err="1">
                <a:latin typeface="Arno Pro"/>
              </a:rPr>
              <a:t>антагоинисти</a:t>
            </a:r>
            <a:r>
              <a:rPr lang="sr-Cyrl-CS" altLang="en-US" sz="2400" dirty="0">
                <a:latin typeface="Arno Pro"/>
              </a:rPr>
              <a:t> </a:t>
            </a:r>
            <a:r>
              <a:rPr lang="sr-Cyrl-CS" altLang="en-US" sz="2400" dirty="0" err="1">
                <a:latin typeface="Arno Pro"/>
              </a:rPr>
              <a:t>јо</a:t>
            </a:r>
            <a:r>
              <a:rPr lang="en-US" altLang="en-US" sz="2400" dirty="0">
                <a:latin typeface="Arno Pro"/>
              </a:rPr>
              <a:t>ш</a:t>
            </a:r>
            <a:r>
              <a:rPr lang="sr-Cyrl-CS" altLang="en-US" sz="2400" dirty="0">
                <a:latin typeface="Arno Pro"/>
              </a:rPr>
              <a:t> увек у контракцији, ко</a:t>
            </a:r>
            <a:r>
              <a:rPr lang="en-US" altLang="en-US" sz="2400" dirty="0">
                <a:latin typeface="Arno Pro"/>
              </a:rPr>
              <a:t>д</a:t>
            </a:r>
            <a:r>
              <a:rPr lang="sr-Cyrl-CS" altLang="en-US" sz="2400" dirty="0">
                <a:latin typeface="Arno Pro"/>
              </a:rPr>
              <a:t> скраћења </a:t>
            </a:r>
            <a:r>
              <a:rPr lang="sr-Cyrl-CS" altLang="en-US" sz="2400" dirty="0" err="1">
                <a:latin typeface="Arno Pro"/>
              </a:rPr>
              <a:t>хамстрингса</a:t>
            </a:r>
            <a:r>
              <a:rPr lang="sr-Cyrl-CS" altLang="en-US" sz="2400" dirty="0">
                <a:latin typeface="Arno Pro"/>
              </a:rPr>
              <a:t>.</a:t>
            </a:r>
            <a:br>
              <a:rPr lang="en-US" altLang="en-US" sz="2400" i="1" dirty="0">
                <a:latin typeface="Arno Pro"/>
              </a:rPr>
            </a:br>
            <a:r>
              <a:rPr lang="sr-Cyrl-CS" altLang="en-US" sz="2400" b="1" dirty="0" err="1">
                <a:latin typeface="Arno Pro"/>
              </a:rPr>
              <a:t>Руптуре</a:t>
            </a:r>
            <a:r>
              <a:rPr lang="sr-Cyrl-CS" altLang="en-US" sz="2400" b="1" dirty="0">
                <a:latin typeface="Arno Pro"/>
              </a:rPr>
              <a:t> мишића</a:t>
            </a:r>
            <a:r>
              <a:rPr lang="sr-Cyrl-CS" altLang="en-US" sz="2400" dirty="0">
                <a:latin typeface="Arno Pro"/>
              </a:rPr>
              <a:t>, </a:t>
            </a:r>
            <a:r>
              <a:rPr lang="sr-Cyrl-CS" altLang="en-US" sz="2400" dirty="0" err="1">
                <a:latin typeface="Arno Pro"/>
              </a:rPr>
              <a:t>парцијане</a:t>
            </a:r>
            <a:r>
              <a:rPr lang="sr-Cyrl-CS" altLang="en-US" sz="2400" dirty="0">
                <a:latin typeface="Arno Pro"/>
              </a:rPr>
              <a:t> и тоталне-настају при снажном ударцу у контраховани мишић, код наглог трзаја као нпр. испружање колена у трку. Најчешће се јавља код недовољног тренираних спортиста. </a:t>
            </a:r>
            <a:r>
              <a:rPr lang="sr-Cyrl-CS" altLang="en-US" sz="2400" dirty="0" err="1">
                <a:latin typeface="Arno Pro"/>
              </a:rPr>
              <a:t>Премор</a:t>
            </a:r>
            <a:r>
              <a:rPr lang="sr-Cyrl-CS" altLang="en-US" sz="2400" dirty="0">
                <a:latin typeface="Arno Pro"/>
              </a:rPr>
              <a:t> и замор су битни фактори у настанку </a:t>
            </a:r>
            <a:r>
              <a:rPr lang="sr-Cyrl-CS" altLang="en-US" sz="2400" dirty="0" err="1">
                <a:latin typeface="Arno Pro"/>
              </a:rPr>
              <a:t>руптуре</a:t>
            </a:r>
            <a:r>
              <a:rPr lang="sr-Cyrl-CS" altLang="en-US" sz="2400" dirty="0">
                <a:latin typeface="Arno Pro"/>
              </a:rPr>
              <a:t> мишића. </a:t>
            </a:r>
            <a:br>
              <a:rPr lang="sr-Cyrl-CS" altLang="en-US" sz="2400" dirty="0">
                <a:latin typeface="Arno Pro"/>
              </a:rPr>
            </a:br>
            <a:br>
              <a:rPr lang="en-US" altLang="en-US" sz="2400" dirty="0">
                <a:latin typeface="Arno Pro"/>
              </a:rPr>
            </a:br>
            <a:r>
              <a:rPr lang="sr-Cyrl-CS" altLang="en-US" sz="2400" b="1" dirty="0">
                <a:latin typeface="Arno Pro"/>
              </a:rPr>
              <a:t>Болан грч</a:t>
            </a:r>
            <a:r>
              <a:rPr lang="sr-Cyrl-CS" altLang="en-US" sz="2400" dirty="0">
                <a:latin typeface="Arno Pro"/>
              </a:rPr>
              <a:t>-јавља се као заштитна реакција, када капиларна венска дренажа није у стању да на адекватан начин враћа крв у вене. Мањак калцијума, калијума, ударац или вишак млечне киселине могу бити узрок грча мишића</a:t>
            </a:r>
            <a:r>
              <a:rPr lang="en-US" altLang="en-US" sz="2400" dirty="0">
                <a:latin typeface="Arno Pro"/>
              </a:rPr>
              <a:t>.</a:t>
            </a:r>
          </a:p>
        </p:txBody>
      </p:sp>
    </p:spTree>
    <p:custDataLst>
      <p:tags r:id="rId1"/>
    </p:custDataLst>
  </p:cSld>
  <p:clrMapOvr>
    <a:masterClrMapping/>
  </p:clrMapOvr>
  <p:transition spd="slow" advTm="103919">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5958"/>
                                        </p:tgtEl>
                                        <p:attrNameLst>
                                          <p:attrName>style.visibility</p:attrName>
                                        </p:attrNameLst>
                                      </p:cBhvr>
                                      <p:to>
                                        <p:strVal val="visible"/>
                                      </p:to>
                                    </p:set>
                                    <p:animEffect transition="in" filter="box(in)">
                                      <p:cBhvr>
                                        <p:cTn id="7" dur="500"/>
                                        <p:tgtEl>
                                          <p:spTgt spid="1259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a:extLst>
              <a:ext uri="{FF2B5EF4-FFF2-40B4-BE49-F238E27FC236}">
                <a16:creationId xmlns:a16="http://schemas.microsoft.com/office/drawing/2014/main" id="{F5877C09-CA3A-41C2-A6E0-72F30B6F22AA}"/>
              </a:ext>
            </a:extLst>
          </p:cNvPr>
          <p:cNvSpPr>
            <a:spLocks noGrp="1" noChangeArrowheads="1"/>
          </p:cNvSpPr>
          <p:nvPr>
            <p:ph type="title"/>
          </p:nvPr>
        </p:nvSpPr>
        <p:spPr>
          <a:xfrm>
            <a:off x="457200" y="2778125"/>
            <a:ext cx="8229600" cy="1371600"/>
          </a:xfrm>
        </p:spPr>
        <p:txBody>
          <a:bodyPr/>
          <a:lstStyle/>
          <a:p>
            <a:r>
              <a:rPr lang="sr-Cyrl-CS" altLang="en-US" sz="2400" u="sng" dirty="0">
                <a:latin typeface="Arno Pro"/>
              </a:rPr>
              <a:t>Симптоми</a:t>
            </a:r>
            <a:r>
              <a:rPr lang="sr-Cyrl-CS" altLang="en-US" sz="2400" dirty="0">
                <a:latin typeface="Arno Pro"/>
              </a:rPr>
              <a:t>  повреде мишића су: изненадни оштар бол, утисак цепања и кидања мишића, утисак истезања мишића, утисак одузетости, немогућност хода или јако отежан ход,  пасивне кретње су праћене бол</a:t>
            </a:r>
            <a:r>
              <a:rPr lang="sr-Cyrl-RS" altLang="en-US" sz="2400" dirty="0">
                <a:latin typeface="Arno Pro"/>
              </a:rPr>
              <a:t>ом</a:t>
            </a:r>
            <a:r>
              <a:rPr lang="sr-Cyrl-CS" altLang="en-US" sz="2400" dirty="0">
                <a:latin typeface="Arno Pro"/>
              </a:rPr>
              <a:t>.</a:t>
            </a:r>
            <a:br>
              <a:rPr lang="sr-Cyrl-CS" altLang="en-US" sz="2400" dirty="0">
                <a:latin typeface="Arno Pro"/>
              </a:rPr>
            </a:br>
            <a:r>
              <a:rPr lang="sr-Cyrl-CS" altLang="en-US" sz="2400" u="sng" dirty="0">
                <a:latin typeface="Arno Pro"/>
              </a:rPr>
              <a:t>Знаци</a:t>
            </a:r>
            <a:r>
              <a:rPr lang="sr-Cyrl-CS" altLang="en-US" sz="2400" dirty="0">
                <a:latin typeface="Arno Pro"/>
              </a:rPr>
              <a:t>: оток на месту оштећења, </a:t>
            </a:r>
            <a:r>
              <a:rPr lang="sr-Cyrl-CS" altLang="en-US" sz="2400" dirty="0" err="1">
                <a:latin typeface="Arno Pro"/>
              </a:rPr>
              <a:t>палпаторна</a:t>
            </a:r>
            <a:r>
              <a:rPr lang="sr-Cyrl-CS" altLang="en-US" sz="2400" dirty="0">
                <a:latin typeface="Arno Pro"/>
              </a:rPr>
              <a:t> болна осетљивост, удубљење („феномен једногрбе или двогрбе камиле“). Контракција мишића је отежана и јако болна, </a:t>
            </a:r>
            <a:r>
              <a:rPr lang="sr-Cyrl-CS" altLang="en-US" sz="2400" dirty="0" err="1">
                <a:latin typeface="Arno Pro"/>
              </a:rPr>
              <a:t>хематом</a:t>
            </a:r>
            <a:r>
              <a:rPr lang="sr-Cyrl-CS" altLang="en-US" sz="2400" dirty="0">
                <a:latin typeface="Arno Pro"/>
              </a:rPr>
              <a:t> или на самом месту повреде или на удаљеном увек указује на кидање мишићних влакана.</a:t>
            </a:r>
            <a:br>
              <a:rPr lang="sr-Cyrl-CS" altLang="en-US" sz="2400" dirty="0">
                <a:latin typeface="Arno Pro"/>
              </a:rPr>
            </a:br>
            <a:endParaRPr lang="en-US" altLang="en-US" sz="2400" dirty="0">
              <a:latin typeface="Arno Pro"/>
            </a:endParaRPr>
          </a:p>
        </p:txBody>
      </p:sp>
    </p:spTree>
    <p:custDataLst>
      <p:tags r:id="rId1"/>
    </p:custDataLst>
  </p:cSld>
  <p:clrMapOvr>
    <a:masterClrMapping/>
  </p:clrMapOvr>
  <p:transition spd="slow" advTm="83044">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9028"/>
                                        </p:tgtEl>
                                        <p:attrNameLst>
                                          <p:attrName>style.visibility</p:attrName>
                                        </p:attrNameLst>
                                      </p:cBhvr>
                                      <p:to>
                                        <p:strVal val="visible"/>
                                      </p:to>
                                    </p:set>
                                    <p:animEffect transition="in" filter="blinds(horizontal)">
                                      <p:cBhvr>
                                        <p:cTn id="7"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BA7E848C-5036-4308-B8B0-987FF8E0C625}"/>
              </a:ext>
            </a:extLst>
          </p:cNvPr>
          <p:cNvSpPr>
            <a:spLocks noGrp="1" noChangeArrowheads="1"/>
          </p:cNvSpPr>
          <p:nvPr>
            <p:ph type="title"/>
          </p:nvPr>
        </p:nvSpPr>
        <p:spPr/>
        <p:txBody>
          <a:bodyPr/>
          <a:lstStyle/>
          <a:p>
            <a:endParaRPr lang="en-US" altLang="en-US"/>
          </a:p>
        </p:txBody>
      </p:sp>
      <p:sp>
        <p:nvSpPr>
          <p:cNvPr id="33795" name="Slide Number Placeholder 2">
            <a:extLst>
              <a:ext uri="{FF2B5EF4-FFF2-40B4-BE49-F238E27FC236}">
                <a16:creationId xmlns:a16="http://schemas.microsoft.com/office/drawing/2014/main" id="{F668DD59-AEBA-470A-8458-C64A34FE9028}"/>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7795889F-6393-4710-8ACA-204AA2BB9D4A}" type="slidenum">
              <a:rPr lang="en-US" altLang="en-US" sz="1000" smtClean="0"/>
              <a:pPr>
                <a:spcBef>
                  <a:spcPct val="0"/>
                </a:spcBef>
                <a:buClrTx/>
                <a:buFontTx/>
                <a:buNone/>
              </a:pPr>
              <a:t>27</a:t>
            </a:fld>
            <a:endParaRPr lang="en-US" altLang="en-US" sz="1000"/>
          </a:p>
        </p:txBody>
      </p:sp>
      <p:sp>
        <p:nvSpPr>
          <p:cNvPr id="33796" name="TextBox 4">
            <a:extLst>
              <a:ext uri="{FF2B5EF4-FFF2-40B4-BE49-F238E27FC236}">
                <a16:creationId xmlns:a16="http://schemas.microsoft.com/office/drawing/2014/main" id="{A8361F89-C8CE-491D-B75A-F996EEF74034}"/>
              </a:ext>
            </a:extLst>
          </p:cNvPr>
          <p:cNvSpPr txBox="1">
            <a:spLocks noChangeArrowheads="1"/>
          </p:cNvSpPr>
          <p:nvPr/>
        </p:nvSpPr>
        <p:spPr bwMode="auto">
          <a:xfrm>
            <a:off x="1331913" y="2136775"/>
            <a:ext cx="662463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r>
              <a:rPr lang="sr-Cyrl-CS" altLang="en-US" sz="2800" u="sng" dirty="0">
                <a:latin typeface="Arno Pro"/>
              </a:rPr>
              <a:t>Лечење</a:t>
            </a:r>
            <a:r>
              <a:rPr lang="sr-Cyrl-CS" altLang="en-US" sz="2800" dirty="0">
                <a:latin typeface="Arno Pro"/>
              </a:rPr>
              <a:t>  конзервативно: </a:t>
            </a:r>
            <a:r>
              <a:rPr lang="sr-Cyrl-CS" altLang="en-US" sz="2800" dirty="0" err="1">
                <a:latin typeface="Arno Pro"/>
              </a:rPr>
              <a:t>компресиј</a:t>
            </a:r>
            <a:r>
              <a:rPr lang="en-US" altLang="en-US" sz="2800" dirty="0">
                <a:latin typeface="Arno Pro"/>
              </a:rPr>
              <a:t>a</a:t>
            </a:r>
            <a:r>
              <a:rPr lang="sr-Cyrl-CS" altLang="en-US" sz="2800" dirty="0">
                <a:latin typeface="Arno Pro"/>
              </a:rPr>
              <a:t> чврстим завојем,  лед у трајању од 48 до 72 сата,  </a:t>
            </a:r>
            <a:r>
              <a:rPr lang="sr-Cyrl-CS" altLang="en-US" sz="2800" dirty="0" err="1">
                <a:latin typeface="Arno Pro"/>
              </a:rPr>
              <a:t>елевациј</a:t>
            </a:r>
            <a:r>
              <a:rPr lang="en-US" altLang="en-US" sz="2800" dirty="0">
                <a:latin typeface="Arno Pro"/>
              </a:rPr>
              <a:t>a </a:t>
            </a:r>
            <a:r>
              <a:rPr lang="sr-Cyrl-CS" altLang="en-US" sz="2800" dirty="0">
                <a:latin typeface="Arno Pro"/>
              </a:rPr>
              <a:t>екстремитета.</a:t>
            </a:r>
            <a:r>
              <a:rPr lang="en-US" altLang="en-US" sz="2800" dirty="0">
                <a:latin typeface="Arno Pro"/>
              </a:rPr>
              <a:t> </a:t>
            </a:r>
            <a:r>
              <a:rPr lang="sr-Cyrl-CS" altLang="en-US" sz="2800" dirty="0">
                <a:latin typeface="Arno Pro"/>
              </a:rPr>
              <a:t>Потребно је мировање од неколико дана. Након акутне фазе: кренути са аналгетским </a:t>
            </a:r>
            <a:r>
              <a:rPr lang="sr-Cyrl-CS" altLang="en-US" sz="2800" dirty="0" err="1">
                <a:latin typeface="Arno Pro"/>
              </a:rPr>
              <a:t>електропроцедурама</a:t>
            </a:r>
            <a:r>
              <a:rPr lang="sr-Cyrl-CS" altLang="en-US" sz="2800" dirty="0">
                <a:latin typeface="Arno Pro"/>
              </a:rPr>
              <a:t> и са активним вежбама. После 10 дана може се кренути са хидротерапијом или подводном масажом,  вежбама у циљу враћања снаге мишића</a:t>
            </a:r>
            <a:r>
              <a:rPr lang="en-US" altLang="en-US" sz="2800" dirty="0">
                <a:latin typeface="Arno Pro"/>
              </a:rPr>
              <a:t>.</a:t>
            </a:r>
            <a:endParaRPr lang="en-US" altLang="en-US" sz="2800" dirty="0"/>
          </a:p>
        </p:txBody>
      </p:sp>
    </p:spTree>
  </p:cSld>
  <p:clrMapOvr>
    <a:masterClrMapping/>
  </p:clrMapOvr>
  <p:transition spd="slow" advTm="44081">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8" name="Rectangle 4">
            <a:extLst>
              <a:ext uri="{FF2B5EF4-FFF2-40B4-BE49-F238E27FC236}">
                <a16:creationId xmlns:a16="http://schemas.microsoft.com/office/drawing/2014/main" id="{FA49949D-9CDB-44A0-8C01-C606AC8808B7}"/>
              </a:ext>
            </a:extLst>
          </p:cNvPr>
          <p:cNvSpPr>
            <a:spLocks noGrp="1" noChangeArrowheads="1"/>
          </p:cNvSpPr>
          <p:nvPr>
            <p:ph type="title"/>
          </p:nvPr>
        </p:nvSpPr>
        <p:spPr>
          <a:xfrm>
            <a:off x="457200" y="2778125"/>
            <a:ext cx="8229600" cy="1371600"/>
          </a:xfrm>
        </p:spPr>
        <p:txBody>
          <a:bodyPr/>
          <a:lstStyle/>
          <a:p>
            <a:r>
              <a:rPr lang="sr-Cyrl-CS" altLang="en-US" sz="2400" b="1">
                <a:latin typeface="Arno Pro"/>
              </a:rPr>
              <a:t>Дисторзије зглоба колена</a:t>
            </a:r>
            <a:br>
              <a:rPr lang="sr-Cyrl-CS" altLang="en-US" sz="2400" b="1">
                <a:latin typeface="Arno Pro"/>
              </a:rPr>
            </a:br>
            <a:br>
              <a:rPr lang="en-US" altLang="en-US" sz="2400" b="1">
                <a:latin typeface="Arno Pro"/>
              </a:rPr>
            </a:br>
            <a:br>
              <a:rPr lang="sr-Cyrl-CS" altLang="en-US" sz="2400">
                <a:latin typeface="Arno Pro"/>
              </a:rPr>
            </a:br>
            <a:r>
              <a:rPr lang="sr-Cyrl-CS" altLang="en-US" sz="2400">
                <a:latin typeface="Arno Pro"/>
              </a:rPr>
              <a:t> Тачна дијагноза  се поставља веома тешко.Повреде колатералних лигамената и централних укрштених веза некад изоловане, а често и комбиноване, што није лако разликовати.</a:t>
            </a:r>
            <a:br>
              <a:rPr lang="sr-Cyrl-CS" altLang="en-US" sz="2400">
                <a:latin typeface="Arno Pro"/>
              </a:rPr>
            </a:br>
            <a:br>
              <a:rPr lang="sr-Cyrl-CS" altLang="en-US" sz="2400">
                <a:latin typeface="Arno Pro"/>
              </a:rPr>
            </a:br>
            <a:r>
              <a:rPr lang="sr-Cyrl-CS" altLang="en-US" sz="2400">
                <a:latin typeface="Arno Pro"/>
              </a:rPr>
              <a:t> </a:t>
            </a:r>
            <a:r>
              <a:rPr lang="sr-Cyrl-CS" altLang="en-US" sz="2400" b="1">
                <a:latin typeface="Arno Pro"/>
              </a:rPr>
              <a:t>Бенигне дисторзије </a:t>
            </a:r>
            <a:r>
              <a:rPr lang="sr-Cyrl-CS" altLang="en-US" sz="2400">
                <a:latin typeface="Arno Pro"/>
              </a:rPr>
              <a:t>су праћене израженим болом, па и отоком, али нису резултат теже макроскопске лезије капсуло-лигаментарног апарата.Могу се спонтано успешно залечити. </a:t>
            </a:r>
            <a:br>
              <a:rPr lang="sr-Cyrl-CS" altLang="en-US" sz="2400">
                <a:latin typeface="Arno Pro"/>
              </a:rPr>
            </a:br>
            <a:br>
              <a:rPr lang="sr-Cyrl-CS" altLang="en-US" sz="2400">
                <a:latin typeface="Arno Pro"/>
              </a:rPr>
            </a:br>
            <a:r>
              <a:rPr lang="sr-Cyrl-CS" altLang="en-US" sz="2400" b="1">
                <a:latin typeface="Arno Pro"/>
              </a:rPr>
              <a:t>Озбиљне дисторзије </a:t>
            </a:r>
            <a:r>
              <a:rPr lang="sr-Cyrl-CS" altLang="en-US" sz="2400">
                <a:latin typeface="Arno Pro"/>
              </a:rPr>
              <a:t>су масивни прекиди лигамената и меких ткива са коштаним авулзионим повредама и померањем зглобних компонената.Последице се могу сагледати само после пажњиве хирушке експлорације и реконструкције. </a:t>
            </a:r>
            <a:br>
              <a:rPr lang="sr-Cyrl-CS" altLang="en-US" sz="2400">
                <a:latin typeface="Arno Pro"/>
              </a:rPr>
            </a:br>
            <a:br>
              <a:rPr lang="en-US" altLang="en-US" sz="2400">
                <a:latin typeface="Arno Pro"/>
              </a:rPr>
            </a:br>
            <a:endParaRPr lang="en-US" altLang="en-US" sz="2400">
              <a:latin typeface="Arno Pro"/>
            </a:endParaRPr>
          </a:p>
        </p:txBody>
      </p:sp>
    </p:spTree>
    <p:custDataLst>
      <p:tags r:id="rId1"/>
    </p:custDataLst>
  </p:cSld>
  <p:clrMapOvr>
    <a:masterClrMapping/>
  </p:clrMapOvr>
  <p:transition spd="slow" advTm="151589">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4148"/>
                                        </p:tgtEl>
                                        <p:attrNameLst>
                                          <p:attrName>style.visibility</p:attrName>
                                        </p:attrNameLst>
                                      </p:cBhvr>
                                      <p:to>
                                        <p:strVal val="visible"/>
                                      </p:to>
                                    </p:set>
                                    <p:animEffect transition="in" filter="blinds(horizontal)">
                                      <p:cBhvr>
                                        <p:cTn id="7" dur="500"/>
                                        <p:tgtEl>
                                          <p:spTgt spid="134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6" name="Rectangle 4">
            <a:extLst>
              <a:ext uri="{FF2B5EF4-FFF2-40B4-BE49-F238E27FC236}">
                <a16:creationId xmlns:a16="http://schemas.microsoft.com/office/drawing/2014/main" id="{786BCF0C-2377-4F32-B726-903EA4D69420}"/>
              </a:ext>
            </a:extLst>
          </p:cNvPr>
          <p:cNvSpPr>
            <a:spLocks noGrp="1" noChangeArrowheads="1"/>
          </p:cNvSpPr>
          <p:nvPr>
            <p:ph type="title"/>
          </p:nvPr>
        </p:nvSpPr>
        <p:spPr>
          <a:xfrm>
            <a:off x="457200" y="692150"/>
            <a:ext cx="8229600" cy="1371600"/>
          </a:xfrm>
        </p:spPr>
        <p:txBody>
          <a:bodyPr/>
          <a:lstStyle/>
          <a:p>
            <a:r>
              <a:rPr lang="sr-Cyrl-CS" altLang="en-US" sz="2400">
                <a:latin typeface="Arno Pro"/>
              </a:rPr>
              <a:t>Разликујемо </a:t>
            </a:r>
            <a:r>
              <a:rPr lang="sr-Cyrl-CS" altLang="en-US" sz="2400" b="1">
                <a:latin typeface="Arno Pro"/>
              </a:rPr>
              <a:t>три</a:t>
            </a:r>
            <a:r>
              <a:rPr lang="sr-Cyrl-CS" altLang="en-US" sz="2400">
                <a:latin typeface="Arno Pro"/>
              </a:rPr>
              <a:t> степена дисторзија</a:t>
            </a:r>
            <a:r>
              <a:rPr lang="en-US" altLang="en-US" sz="2400">
                <a:latin typeface="Arno Pro"/>
              </a:rPr>
              <a:t>:</a:t>
            </a:r>
            <a:r>
              <a:rPr lang="sr-Cyrl-CS" altLang="en-US" sz="2400"/>
              <a:t> </a:t>
            </a:r>
            <a:br>
              <a:rPr lang="en-US" altLang="en-US" sz="2400"/>
            </a:br>
            <a:br>
              <a:rPr lang="en-US" altLang="en-US" sz="1400"/>
            </a:br>
            <a:r>
              <a:rPr lang="sr-Cyrl-CS" altLang="en-US" sz="2000" b="1">
                <a:latin typeface="Arno Pro"/>
              </a:rPr>
              <a:t>Први</a:t>
            </a:r>
            <a:r>
              <a:rPr lang="sr-Cyrl-CS" altLang="en-US" sz="2000">
                <a:latin typeface="Arno Pro"/>
              </a:rPr>
              <a:t> степен  </a:t>
            </a:r>
            <a:r>
              <a:rPr lang="sr-Cyrl-CS" altLang="en-US" sz="2000" u="sng">
                <a:latin typeface="Arno Pro"/>
              </a:rPr>
              <a:t>елонгационе дисторзије </a:t>
            </a:r>
            <a:r>
              <a:rPr lang="sr-Cyrl-CS" altLang="en-US" sz="2000">
                <a:latin typeface="Arno Pro"/>
              </a:rPr>
              <a:t>су најлакши степен повреде. Механизам: изненадни неконтролисани покрет, при чему долази до дистензије лигаментарног апарата, капсуле и синовије, као и повреде неуроваскуларних лигамената. У тренутку саме трауме болесник осети оштар бол, који му ограничава даљу нормалну функцију.</a:t>
            </a:r>
            <a:br>
              <a:rPr lang="sr-Cyrl-CS" altLang="en-US" sz="2000" b="1">
                <a:latin typeface="Arno Pro"/>
              </a:rPr>
            </a:br>
            <a:endParaRPr lang="en-US" altLang="en-US" sz="2000" b="1">
              <a:latin typeface="Arno Pro"/>
            </a:endParaRPr>
          </a:p>
        </p:txBody>
      </p:sp>
      <p:pic>
        <p:nvPicPr>
          <p:cNvPr id="136197" name="Picture 5" descr="Sportska-povreda-kolena">
            <a:extLst>
              <a:ext uri="{FF2B5EF4-FFF2-40B4-BE49-F238E27FC236}">
                <a16:creationId xmlns:a16="http://schemas.microsoft.com/office/drawing/2014/main" id="{EFE4FDBD-ECB2-4BF7-AA74-62A22D6C88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2997200"/>
            <a:ext cx="2395537"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4096">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6196"/>
                                        </p:tgtEl>
                                        <p:attrNameLst>
                                          <p:attrName>style.visibility</p:attrName>
                                        </p:attrNameLst>
                                      </p:cBhvr>
                                      <p:to>
                                        <p:strVal val="visible"/>
                                      </p:to>
                                    </p:set>
                                    <p:animEffect transition="in" filter="blinds(horizontal)">
                                      <p:cBhvr>
                                        <p:cTn id="7" dur="500"/>
                                        <p:tgtEl>
                                          <p:spTgt spid="1361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6197"/>
                                        </p:tgtEl>
                                        <p:attrNameLst>
                                          <p:attrName>style.visibility</p:attrName>
                                        </p:attrNameLst>
                                      </p:cBhvr>
                                      <p:to>
                                        <p:strVal val="visible"/>
                                      </p:to>
                                    </p:set>
                                    <p:animEffect transition="in" filter="blinds(horizontal)">
                                      <p:cBhvr>
                                        <p:cTn id="12" dur="500"/>
                                        <p:tgtEl>
                                          <p:spTgt spid="136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a:extLst>
              <a:ext uri="{FF2B5EF4-FFF2-40B4-BE49-F238E27FC236}">
                <a16:creationId xmlns:a16="http://schemas.microsoft.com/office/drawing/2014/main" id="{EF642743-18A6-4500-9078-C4244036298B}"/>
              </a:ext>
            </a:extLst>
          </p:cNvPr>
          <p:cNvSpPr>
            <a:spLocks noGrp="1"/>
          </p:cNvSpPr>
          <p:nvPr>
            <p:ph type="title"/>
          </p:nvPr>
        </p:nvSpPr>
        <p:spPr/>
        <p:txBody>
          <a:bodyPr/>
          <a:lstStyle/>
          <a:p>
            <a:pPr eaLnBrk="1" fontAlgn="auto" hangingPunct="1">
              <a:spcAft>
                <a:spcPts val="0"/>
              </a:spcAft>
              <a:defRPr/>
            </a:pPr>
            <a:r>
              <a:rPr lang="en-US" altLang="en-US" sz="3600" b="1">
                <a:solidFill>
                  <a:schemeClr val="tx1">
                    <a:lumMod val="75000"/>
                    <a:lumOff val="25000"/>
                  </a:schemeClr>
                </a:solidFill>
              </a:rPr>
              <a:t>ПОДЕЛА ПРЕМА ТОКУ</a:t>
            </a:r>
          </a:p>
        </p:txBody>
      </p:sp>
      <p:sp>
        <p:nvSpPr>
          <p:cNvPr id="8195" name="Čuvar mesta za sadržaj 2" descr="Rectangle: Click to edit Master text styles&#10;Second level&#10;Third level&#10;Fourth level&#10;Fifth level">
            <a:extLst>
              <a:ext uri="{FF2B5EF4-FFF2-40B4-BE49-F238E27FC236}">
                <a16:creationId xmlns:a16="http://schemas.microsoft.com/office/drawing/2014/main" id="{098B154C-C655-415A-8A25-505996FDC811}"/>
              </a:ext>
            </a:extLst>
          </p:cNvPr>
          <p:cNvSpPr>
            <a:spLocks noGrp="1" noChangeArrowheads="1"/>
          </p:cNvSpPr>
          <p:nvPr>
            <p:ph idx="1"/>
          </p:nvPr>
        </p:nvSpPr>
        <p:spPr/>
        <p:txBody>
          <a:bodyPr/>
          <a:lstStyle/>
          <a:p>
            <a:pPr eaLnBrk="1" hangingPunct="1"/>
            <a:endParaRPr lang="en-US" altLang="en-US"/>
          </a:p>
          <a:p>
            <a:pPr eaLnBrk="1" hangingPunct="1"/>
            <a:r>
              <a:rPr lang="en-US" altLang="en-US" sz="3000" b="1"/>
              <a:t>АКУТНЕ –</a:t>
            </a:r>
            <a:r>
              <a:rPr lang="en-US" altLang="en-US"/>
              <a:t> изазване изненадним дејством силе (дисторзије, дистензије, луксације…)</a:t>
            </a:r>
          </a:p>
          <a:p>
            <a:pPr eaLnBrk="1" hangingPunct="1"/>
            <a:endParaRPr lang="en-US" altLang="en-US"/>
          </a:p>
          <a:p>
            <a:pPr eaLnBrk="1" hangingPunct="1"/>
            <a:r>
              <a:rPr lang="en-US" altLang="en-US" sz="3000" b="1"/>
              <a:t>ХРОНИЧНЕ – </a:t>
            </a:r>
            <a:r>
              <a:rPr lang="en-US" altLang="en-US"/>
              <a:t>изазване </a:t>
            </a:r>
            <a:r>
              <a:rPr lang="sr-Cyrl-RS" altLang="en-US"/>
              <a:t>понављаном силом</a:t>
            </a:r>
            <a:r>
              <a:rPr lang="en-US" altLang="en-US"/>
              <a:t> током дугог временског периода (скакачко колено, тениски лакат…)</a:t>
            </a:r>
          </a:p>
        </p:txBody>
      </p:sp>
      <p:sp>
        <p:nvSpPr>
          <p:cNvPr id="8196" name="Čuvar mesta za broj slajda 1">
            <a:extLst>
              <a:ext uri="{FF2B5EF4-FFF2-40B4-BE49-F238E27FC236}">
                <a16:creationId xmlns:a16="http://schemas.microsoft.com/office/drawing/2014/main" id="{72BB7352-65FB-4A33-BF27-F711B357D1EA}"/>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DB030150-A55F-4F4B-8830-A028F9DB89EB}" type="slidenum">
              <a:rPr lang="en-US" altLang="en-US" sz="1400" smtClean="0">
                <a:latin typeface="Tahoma" panose="020B0604030504040204" pitchFamily="34" charset="0"/>
                <a:cs typeface="Arial" panose="020B0604020202020204" pitchFamily="34" charset="0"/>
              </a:rPr>
              <a:pPr>
                <a:spcBef>
                  <a:spcPct val="0"/>
                </a:spcBef>
                <a:buClrTx/>
                <a:buFontTx/>
                <a:buNone/>
              </a:pPr>
              <a:t>3</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6906">
    <p:rand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Rectangle 4">
            <a:extLst>
              <a:ext uri="{FF2B5EF4-FFF2-40B4-BE49-F238E27FC236}">
                <a16:creationId xmlns:a16="http://schemas.microsoft.com/office/drawing/2014/main" id="{C40784ED-CE57-4EFB-B801-7B433E1F1C95}"/>
              </a:ext>
            </a:extLst>
          </p:cNvPr>
          <p:cNvSpPr>
            <a:spLocks noGrp="1" noChangeArrowheads="1"/>
          </p:cNvSpPr>
          <p:nvPr>
            <p:ph type="title"/>
          </p:nvPr>
        </p:nvSpPr>
        <p:spPr>
          <a:xfrm>
            <a:off x="457200" y="2057400"/>
            <a:ext cx="8229600" cy="1371600"/>
          </a:xfrm>
        </p:spPr>
        <p:txBody>
          <a:bodyPr/>
          <a:lstStyle/>
          <a:p>
            <a:r>
              <a:rPr lang="sr-Cyrl-CS" altLang="en-US" sz="2800" b="1" dirty="0">
                <a:latin typeface="Arno Pro"/>
              </a:rPr>
              <a:t>Други </a:t>
            </a:r>
            <a:r>
              <a:rPr lang="sr-Cyrl-CS" altLang="en-US" sz="2800" dirty="0">
                <a:latin typeface="Arno Pro"/>
              </a:rPr>
              <a:t>степен </a:t>
            </a:r>
            <a:r>
              <a:rPr lang="sr-Cyrl-CS" altLang="en-US" sz="2800" u="sng" dirty="0" err="1">
                <a:latin typeface="Arno Pro"/>
              </a:rPr>
              <a:t>лацерационе</a:t>
            </a:r>
            <a:r>
              <a:rPr lang="sr-Cyrl-CS" altLang="en-US" sz="2800" u="sng" dirty="0">
                <a:latin typeface="Arno Pro"/>
              </a:rPr>
              <a:t> дисторзије</a:t>
            </a:r>
            <a:r>
              <a:rPr lang="sr-Cyrl-CS" altLang="en-US" sz="2800" dirty="0">
                <a:latin typeface="Arno Pro"/>
              </a:rPr>
              <a:t>. Траума је јачег интензитета ,п</a:t>
            </a:r>
            <a:r>
              <a:rPr lang="en-US" altLang="en-US" sz="2800" dirty="0">
                <a:latin typeface="Arno Pro"/>
              </a:rPr>
              <a:t>a</a:t>
            </a:r>
            <a:r>
              <a:rPr lang="sr-Cyrl-CS" altLang="en-US" sz="2800" dirty="0">
                <a:latin typeface="Arno Pro"/>
              </a:rPr>
              <a:t> долази до делимичног прекида лигамената. У тренутку повреде  болесник има осећај да му је нешто </a:t>
            </a:r>
            <a:r>
              <a:rPr lang="en-US" altLang="en-US" sz="2800" dirty="0">
                <a:latin typeface="Arno Pro"/>
              </a:rPr>
              <a:t>”</a:t>
            </a:r>
            <a:r>
              <a:rPr lang="sr-Cyrl-CS" altLang="en-US" sz="2800" dirty="0">
                <a:latin typeface="Arno Pro"/>
              </a:rPr>
              <a:t>пукло</a:t>
            </a:r>
            <a:r>
              <a:rPr lang="en-US" altLang="en-US" sz="2800" dirty="0">
                <a:latin typeface="Arno Pro"/>
              </a:rPr>
              <a:t>”</a:t>
            </a:r>
            <a:r>
              <a:rPr lang="sr-Cyrl-CS" altLang="en-US" sz="2800" dirty="0">
                <a:latin typeface="Arno Pro"/>
              </a:rPr>
              <a:t> у зглобу</a:t>
            </a:r>
            <a:r>
              <a:rPr lang="en-US" altLang="en-US" sz="2800" dirty="0">
                <a:latin typeface="Arno Pro"/>
              </a:rPr>
              <a:t>. </a:t>
            </a:r>
            <a:r>
              <a:rPr lang="sr-Cyrl-CS" altLang="en-US" sz="2800" dirty="0">
                <a:latin typeface="Arno Pro"/>
              </a:rPr>
              <a:t>Бол</a:t>
            </a:r>
            <a:r>
              <a:rPr lang="en-US" altLang="en-US" sz="2800" dirty="0">
                <a:latin typeface="Arno Pro"/>
              </a:rPr>
              <a:t> je </a:t>
            </a:r>
            <a:r>
              <a:rPr lang="en-US" altLang="en-US" sz="2800" dirty="0" err="1">
                <a:latin typeface="Arno Pro"/>
              </a:rPr>
              <a:t>oштар</a:t>
            </a:r>
            <a:r>
              <a:rPr lang="en-US" altLang="en-US" sz="2800" dirty="0">
                <a:latin typeface="Arno Pro"/>
              </a:rPr>
              <a:t> и </a:t>
            </a:r>
            <a:r>
              <a:rPr lang="en-US" altLang="en-US" sz="2800" dirty="0" err="1">
                <a:latin typeface="Arno Pro"/>
              </a:rPr>
              <a:t>онемогућава</a:t>
            </a:r>
            <a:r>
              <a:rPr lang="en-US" altLang="en-US" sz="2800" dirty="0">
                <a:latin typeface="Arno Pro"/>
              </a:rPr>
              <a:t> </a:t>
            </a:r>
            <a:r>
              <a:rPr lang="en-US" altLang="en-US" sz="2800" dirty="0" err="1">
                <a:latin typeface="Arno Pro"/>
              </a:rPr>
              <a:t>нормалан</a:t>
            </a:r>
            <a:r>
              <a:rPr lang="en-US" altLang="en-US" sz="2800" dirty="0">
                <a:latin typeface="Arno Pro"/>
              </a:rPr>
              <a:t> </a:t>
            </a:r>
            <a:r>
              <a:rPr lang="en-US" altLang="en-US" sz="2800" dirty="0" err="1">
                <a:latin typeface="Arno Pro"/>
              </a:rPr>
              <a:t>ослонац</a:t>
            </a:r>
            <a:r>
              <a:rPr lang="en-US" altLang="en-US" sz="2800" dirty="0">
                <a:latin typeface="Arno Pro"/>
              </a:rPr>
              <a:t>, </a:t>
            </a:r>
            <a:r>
              <a:rPr lang="en-US" altLang="en-US" sz="2800" dirty="0" err="1">
                <a:latin typeface="Arno Pro"/>
              </a:rPr>
              <a:t>болесник</a:t>
            </a:r>
            <a:r>
              <a:rPr lang="en-US" altLang="en-US" sz="2800" dirty="0">
                <a:latin typeface="Arno Pro"/>
              </a:rPr>
              <a:t> </a:t>
            </a:r>
            <a:r>
              <a:rPr lang="en-US" altLang="en-US" sz="2800" dirty="0" err="1">
                <a:latin typeface="Arno Pro"/>
              </a:rPr>
              <a:t>храмљ</a:t>
            </a:r>
            <a:r>
              <a:rPr lang="sr-Cyrl-CS" altLang="en-US" sz="2800" dirty="0">
                <a:latin typeface="Arno Pro"/>
              </a:rPr>
              <a:t>е</a:t>
            </a:r>
            <a:r>
              <a:rPr lang="en-US" altLang="en-US" sz="2800" dirty="0">
                <a:latin typeface="Arno Pro"/>
              </a:rPr>
              <a:t> . </a:t>
            </a:r>
            <a:r>
              <a:rPr lang="en-US" altLang="en-US" sz="2800" dirty="0" err="1">
                <a:latin typeface="Arno Pro"/>
              </a:rPr>
              <a:t>Зглоб</a:t>
            </a:r>
            <a:r>
              <a:rPr lang="en-US" altLang="en-US" sz="2800" dirty="0">
                <a:latin typeface="Arno Pro"/>
              </a:rPr>
              <a:t>  </a:t>
            </a:r>
            <a:r>
              <a:rPr lang="en-US" altLang="en-US" sz="2800" dirty="0" err="1">
                <a:latin typeface="Arno Pro"/>
              </a:rPr>
              <a:t>се</a:t>
            </a:r>
            <a:r>
              <a:rPr lang="en-US" altLang="en-US" sz="2800" dirty="0">
                <a:latin typeface="Arno Pro"/>
              </a:rPr>
              <a:t> </a:t>
            </a:r>
            <a:r>
              <a:rPr lang="en-US" altLang="en-US" sz="2800" dirty="0" err="1">
                <a:latin typeface="Arno Pro"/>
              </a:rPr>
              <a:t>налази</a:t>
            </a:r>
            <a:r>
              <a:rPr lang="en-US" altLang="en-US" sz="2800" dirty="0">
                <a:latin typeface="Arno Pro"/>
              </a:rPr>
              <a:t> у </a:t>
            </a:r>
            <a:r>
              <a:rPr lang="en-US" altLang="en-US" sz="2800" dirty="0" err="1">
                <a:latin typeface="Arno Pro"/>
              </a:rPr>
              <a:t>анталгичном</a:t>
            </a:r>
            <a:r>
              <a:rPr lang="en-US" altLang="en-US" sz="2800" dirty="0">
                <a:latin typeface="Arno Pro"/>
              </a:rPr>
              <a:t> </a:t>
            </a:r>
            <a:r>
              <a:rPr lang="en-US" altLang="en-US" sz="2800" dirty="0" err="1">
                <a:latin typeface="Arno Pro"/>
              </a:rPr>
              <a:t>нефизиолошком</a:t>
            </a:r>
            <a:r>
              <a:rPr lang="en-US" altLang="en-US" sz="2800" dirty="0">
                <a:latin typeface="Arno Pro"/>
              </a:rPr>
              <a:t> </a:t>
            </a:r>
            <a:r>
              <a:rPr lang="en-US" altLang="en-US" sz="2800" dirty="0" err="1">
                <a:latin typeface="Arno Pro"/>
              </a:rPr>
              <a:t>положају</a:t>
            </a:r>
            <a:r>
              <a:rPr lang="en-US" altLang="en-US" sz="2800" dirty="0">
                <a:latin typeface="Arno Pro"/>
              </a:rPr>
              <a:t>. </a:t>
            </a:r>
            <a:r>
              <a:rPr lang="en-US" altLang="en-US" sz="2800" dirty="0" err="1">
                <a:latin typeface="Arno Pro"/>
              </a:rPr>
              <a:t>Хематом</a:t>
            </a:r>
            <a:r>
              <a:rPr lang="en-US" altLang="en-US" sz="2800" dirty="0">
                <a:latin typeface="Arno Pro"/>
              </a:rPr>
              <a:t> </a:t>
            </a:r>
            <a:r>
              <a:rPr lang="en-US" altLang="en-US" sz="2800" dirty="0" err="1">
                <a:latin typeface="Arno Pro"/>
              </a:rPr>
              <a:t>се</a:t>
            </a:r>
            <a:r>
              <a:rPr lang="en-US" altLang="en-US" sz="2800" dirty="0">
                <a:latin typeface="Arno Pro"/>
              </a:rPr>
              <a:t> </a:t>
            </a:r>
            <a:r>
              <a:rPr lang="en-US" altLang="en-US" sz="2800" dirty="0" err="1">
                <a:latin typeface="Arno Pro"/>
              </a:rPr>
              <a:t>јавља</a:t>
            </a:r>
            <a:r>
              <a:rPr lang="en-US" altLang="en-US" sz="2800" dirty="0">
                <a:latin typeface="Arno Pro"/>
              </a:rPr>
              <a:t> </a:t>
            </a:r>
            <a:r>
              <a:rPr lang="en-US" altLang="en-US" sz="2800" dirty="0" err="1">
                <a:latin typeface="Arno Pro"/>
              </a:rPr>
              <a:t>брзо</a:t>
            </a:r>
            <a:r>
              <a:rPr lang="en-US" altLang="en-US" sz="2800" dirty="0">
                <a:latin typeface="Arno Pro"/>
              </a:rPr>
              <a:t> и </a:t>
            </a:r>
            <a:r>
              <a:rPr lang="en-US" altLang="en-US" sz="2800" dirty="0" err="1">
                <a:latin typeface="Arno Pro"/>
              </a:rPr>
              <a:t>брзо</a:t>
            </a:r>
            <a:r>
              <a:rPr lang="en-US" altLang="en-US" sz="2800" dirty="0">
                <a:latin typeface="Arno Pro"/>
              </a:rPr>
              <a:t> </a:t>
            </a:r>
            <a:r>
              <a:rPr lang="en-US" altLang="en-US" sz="2800" dirty="0" err="1">
                <a:latin typeface="Arno Pro"/>
              </a:rPr>
              <a:t>се</a:t>
            </a:r>
            <a:r>
              <a:rPr lang="en-US" altLang="en-US" sz="2800" dirty="0">
                <a:latin typeface="Arno Pro"/>
              </a:rPr>
              <a:t> </a:t>
            </a:r>
            <a:r>
              <a:rPr lang="en-US" altLang="en-US" sz="2800" dirty="0" err="1">
                <a:latin typeface="Arno Pro"/>
              </a:rPr>
              <a:t>шири</a:t>
            </a:r>
            <a:r>
              <a:rPr lang="sr-Cyrl-CS" altLang="en-US" sz="2800" dirty="0">
                <a:latin typeface="Arno Pro"/>
              </a:rPr>
              <a:t>. Веома су ограничени активни и веома  болни пасивни покрети.</a:t>
            </a:r>
            <a:br>
              <a:rPr lang="sr-Cyrl-CS" altLang="en-US" sz="2800" b="1" dirty="0">
                <a:latin typeface="Arno Pro"/>
              </a:rPr>
            </a:br>
            <a:endParaRPr lang="en-US" altLang="en-US" sz="2800" dirty="0">
              <a:latin typeface="Arno Pro"/>
            </a:endParaRPr>
          </a:p>
        </p:txBody>
      </p:sp>
    </p:spTree>
    <p:custDataLst>
      <p:tags r:id="rId1"/>
    </p:custDataLst>
  </p:cSld>
  <p:clrMapOvr>
    <a:masterClrMapping/>
  </p:clrMapOvr>
  <p:transition spd="slow" advTm="38787">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8244"/>
                                        </p:tgtEl>
                                        <p:attrNameLst>
                                          <p:attrName>style.visibility</p:attrName>
                                        </p:attrNameLst>
                                      </p:cBhvr>
                                      <p:to>
                                        <p:strVal val="visible"/>
                                      </p:to>
                                    </p:set>
                                    <p:animEffect transition="in" filter="blinds(horizontal)">
                                      <p:cBhvr>
                                        <p:cTn id="7" dur="500"/>
                                        <p:tgtEl>
                                          <p:spTgt spid="138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Rectangle 4">
            <a:extLst>
              <a:ext uri="{FF2B5EF4-FFF2-40B4-BE49-F238E27FC236}">
                <a16:creationId xmlns:a16="http://schemas.microsoft.com/office/drawing/2014/main" id="{AA9D2E05-3864-4B48-8B13-4F0924CADF98}"/>
              </a:ext>
            </a:extLst>
          </p:cNvPr>
          <p:cNvSpPr>
            <a:spLocks noGrp="1" noChangeArrowheads="1"/>
          </p:cNvSpPr>
          <p:nvPr>
            <p:ph type="title"/>
          </p:nvPr>
        </p:nvSpPr>
        <p:spPr>
          <a:xfrm>
            <a:off x="457200" y="2633663"/>
            <a:ext cx="8229600" cy="1371600"/>
          </a:xfrm>
        </p:spPr>
        <p:txBody>
          <a:bodyPr/>
          <a:lstStyle/>
          <a:p>
            <a:r>
              <a:rPr lang="sr-Cyrl-CS" altLang="en-US" sz="2400" b="1" dirty="0">
                <a:latin typeface="Arno Pro"/>
              </a:rPr>
              <a:t>Трећи</a:t>
            </a:r>
            <a:r>
              <a:rPr lang="sr-Cyrl-CS" altLang="en-US" sz="2400" dirty="0">
                <a:latin typeface="Arno Pro"/>
              </a:rPr>
              <a:t> степен  </a:t>
            </a:r>
            <a:r>
              <a:rPr lang="sr-Cyrl-CS" altLang="en-US" sz="2400" u="sng" dirty="0" err="1">
                <a:latin typeface="Arno Pro"/>
              </a:rPr>
              <a:t>руптурационе</a:t>
            </a:r>
            <a:r>
              <a:rPr lang="sr-Cyrl-CS" altLang="en-US" sz="2400" u="sng" dirty="0">
                <a:latin typeface="Arno Pro"/>
              </a:rPr>
              <a:t> дисторзије </a:t>
            </a:r>
            <a:r>
              <a:rPr lang="sr-Cyrl-CS" altLang="en-US" sz="2400" dirty="0">
                <a:latin typeface="Arno Pro"/>
              </a:rPr>
              <a:t>, најтежи степен дисторзије. Долази до комплетног прекида појединих лигамената, са већим оштећењима капсуле, </a:t>
            </a:r>
            <a:r>
              <a:rPr lang="sr-Cyrl-CS" altLang="en-US" sz="2400" dirty="0" err="1">
                <a:latin typeface="Arno Pro"/>
              </a:rPr>
              <a:t>синовије</a:t>
            </a:r>
            <a:r>
              <a:rPr lang="sr-Cyrl-CS" altLang="en-US" sz="2400" dirty="0">
                <a:latin typeface="Arno Pro"/>
              </a:rPr>
              <a:t> и НВ елемената. Код најтежих случајева јавља се </a:t>
            </a:r>
            <a:r>
              <a:rPr lang="sr-Cyrl-CS" altLang="en-US" sz="2400" dirty="0" err="1">
                <a:latin typeface="Arno Pro"/>
              </a:rPr>
              <a:t>авлузија</a:t>
            </a:r>
            <a:r>
              <a:rPr lang="sr-Cyrl-CS" altLang="en-US" sz="2400" dirty="0">
                <a:latin typeface="Arno Pro"/>
              </a:rPr>
              <a:t> коштаних </a:t>
            </a:r>
            <a:r>
              <a:rPr lang="sr-Cyrl-CS" altLang="en-US" sz="2400" dirty="0" err="1">
                <a:latin typeface="Arno Pro"/>
              </a:rPr>
              <a:t>припоја</a:t>
            </a:r>
            <a:r>
              <a:rPr lang="sr-Cyrl-CS" altLang="en-US" sz="2400" dirty="0">
                <a:latin typeface="Arno Pro"/>
              </a:rPr>
              <a:t> тетива или лигамената. </a:t>
            </a:r>
            <a:r>
              <a:rPr lang="sr-Cyrl-CS" altLang="en-US" sz="2400" b="1" dirty="0">
                <a:latin typeface="Arno Pro"/>
              </a:rPr>
              <a:t>Бол </a:t>
            </a:r>
            <a:r>
              <a:rPr lang="sr-Cyrl-CS" altLang="en-US" sz="2400" dirty="0">
                <a:latin typeface="Arno Pro"/>
              </a:rPr>
              <a:t>доводи до потпуне </a:t>
            </a:r>
            <a:r>
              <a:rPr lang="sr-Cyrl-CS" altLang="en-US" sz="2400" dirty="0" err="1">
                <a:latin typeface="Arno Pro"/>
              </a:rPr>
              <a:t>афункције</a:t>
            </a:r>
            <a:r>
              <a:rPr lang="sr-Cyrl-CS" altLang="en-US" sz="2400" dirty="0">
                <a:latin typeface="Arno Pro"/>
              </a:rPr>
              <a:t> зглоба. Присутна је </a:t>
            </a:r>
            <a:r>
              <a:rPr lang="sr-Cyrl-CS" altLang="en-US" sz="2400" b="1" dirty="0">
                <a:latin typeface="Arno Pro"/>
              </a:rPr>
              <a:t>деформација зглоба </a:t>
            </a:r>
            <a:r>
              <a:rPr lang="sr-Cyrl-CS" altLang="en-US" sz="2400" dirty="0">
                <a:latin typeface="Arno Pro"/>
              </a:rPr>
              <a:t>у </a:t>
            </a:r>
            <a:r>
              <a:rPr lang="sr-Cyrl-CS" altLang="en-US" sz="2400" dirty="0" err="1">
                <a:latin typeface="Arno Pro"/>
              </a:rPr>
              <a:t>нефизиолошком</a:t>
            </a:r>
            <a:r>
              <a:rPr lang="sr-Cyrl-CS" altLang="en-US" sz="2400" dirty="0">
                <a:latin typeface="Arno Pro"/>
              </a:rPr>
              <a:t> положају са </a:t>
            </a:r>
            <a:r>
              <a:rPr lang="sr-Cyrl-CS" altLang="en-US" sz="2400" b="1" dirty="0">
                <a:latin typeface="Arno Pro"/>
              </a:rPr>
              <a:t>отоком и крвним изливом </a:t>
            </a:r>
            <a:r>
              <a:rPr lang="sr-Cyrl-CS" altLang="en-US" sz="2400" dirty="0">
                <a:latin typeface="Arno Pro"/>
              </a:rPr>
              <a:t>који се веома брзо повећава. Активни </a:t>
            </a:r>
            <a:r>
              <a:rPr lang="sr-Cyrl-CS" altLang="en-US" sz="2400" b="1" dirty="0">
                <a:latin typeface="Arno Pro"/>
              </a:rPr>
              <a:t>покрети</a:t>
            </a:r>
            <a:r>
              <a:rPr lang="sr-Cyrl-CS" altLang="en-US" sz="2400" dirty="0">
                <a:latin typeface="Arno Pro"/>
              </a:rPr>
              <a:t> су немогући док су пасивни могући и преко физиолошких граница.</a:t>
            </a:r>
            <a:br>
              <a:rPr lang="sr-Cyrl-CS" altLang="en-US" sz="2400" dirty="0">
                <a:latin typeface="Arno Pro"/>
              </a:rPr>
            </a:br>
            <a:r>
              <a:rPr lang="sr-Cyrl-CS" altLang="en-US" sz="2400" dirty="0">
                <a:latin typeface="Arno Pro"/>
              </a:rPr>
              <a:t>Механизам: при паду уз форсирани ротациони или </a:t>
            </a:r>
            <a:r>
              <a:rPr lang="sr-Cyrl-CS" altLang="en-US" sz="2400" dirty="0" err="1">
                <a:latin typeface="Arno Pro"/>
              </a:rPr>
              <a:t>абдукциони</a:t>
            </a:r>
            <a:r>
              <a:rPr lang="sr-Cyrl-CS" altLang="en-US" sz="2400" dirty="0">
                <a:latin typeface="Arno Pro"/>
              </a:rPr>
              <a:t>, односно </a:t>
            </a:r>
            <a:r>
              <a:rPr lang="sr-Cyrl-CS" altLang="en-US" sz="2400" dirty="0" err="1">
                <a:latin typeface="Arno Pro"/>
              </a:rPr>
              <a:t>адукциони</a:t>
            </a:r>
            <a:r>
              <a:rPr lang="sr-Cyrl-CS" altLang="en-US" sz="2400" dirty="0">
                <a:latin typeface="Arno Pro"/>
              </a:rPr>
              <a:t> покрет у зглобу, док је бутина фиксирана.</a:t>
            </a:r>
            <a:br>
              <a:rPr lang="sr-Cyrl-CS" altLang="en-US" sz="2400" dirty="0">
                <a:latin typeface="Arno Pro"/>
              </a:rPr>
            </a:br>
            <a:r>
              <a:rPr lang="sr-Cyrl-CS" altLang="en-US" sz="2400" dirty="0">
                <a:latin typeface="Arno Pro"/>
              </a:rPr>
              <a:t>Лечење:   </a:t>
            </a:r>
            <a:r>
              <a:rPr lang="sr-Cyrl-CS" altLang="en-US" sz="2400" u="sng" dirty="0">
                <a:latin typeface="Arno Pro"/>
              </a:rPr>
              <a:t>обавезан </a:t>
            </a:r>
            <a:r>
              <a:rPr lang="sr-Cyrl-CS" altLang="en-US" sz="2400" u="sng" dirty="0" err="1">
                <a:latin typeface="Arno Pro"/>
              </a:rPr>
              <a:t>хирушки</a:t>
            </a:r>
            <a:r>
              <a:rPr lang="sr-Cyrl-CS" altLang="en-US" sz="2400" u="sng" dirty="0">
                <a:latin typeface="Arno Pro"/>
              </a:rPr>
              <a:t> захват</a:t>
            </a:r>
            <a:r>
              <a:rPr lang="en-US" altLang="en-US" sz="2400" dirty="0">
                <a:latin typeface="Arno Pro"/>
              </a:rPr>
              <a:t>.</a:t>
            </a:r>
          </a:p>
        </p:txBody>
      </p:sp>
    </p:spTree>
    <p:custDataLst>
      <p:tags r:id="rId1"/>
    </p:custDataLst>
  </p:cSld>
  <p:clrMapOvr>
    <a:masterClrMapping/>
  </p:clrMapOvr>
  <p:transition spd="slow" advTm="63330">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0292"/>
                                        </p:tgtEl>
                                        <p:attrNameLst>
                                          <p:attrName>style.visibility</p:attrName>
                                        </p:attrNameLst>
                                      </p:cBhvr>
                                      <p:to>
                                        <p:strVal val="visible"/>
                                      </p:to>
                                    </p:set>
                                    <p:animEffect transition="in" filter="blinds(horizontal)">
                                      <p:cBhvr>
                                        <p:cTn id="7" dur="500"/>
                                        <p:tgtEl>
                                          <p:spTgt spid="140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a:extLst>
              <a:ext uri="{FF2B5EF4-FFF2-40B4-BE49-F238E27FC236}">
                <a16:creationId xmlns:a16="http://schemas.microsoft.com/office/drawing/2014/main" id="{2A051BE0-5DE8-4849-8344-3286B51B29D6}"/>
              </a:ext>
            </a:extLst>
          </p:cNvPr>
          <p:cNvSpPr>
            <a:spLocks noGrp="1" noChangeArrowheads="1"/>
          </p:cNvSpPr>
          <p:nvPr>
            <p:ph type="title"/>
          </p:nvPr>
        </p:nvSpPr>
        <p:spPr>
          <a:xfrm>
            <a:off x="468313" y="1193800"/>
            <a:ext cx="8229600" cy="1371600"/>
          </a:xfrm>
        </p:spPr>
        <p:txBody>
          <a:bodyPr/>
          <a:lstStyle/>
          <a:p>
            <a:r>
              <a:rPr lang="sr-Cyrl-CS" altLang="en-US" sz="2400" dirty="0">
                <a:solidFill>
                  <a:schemeClr val="tx1"/>
                </a:solidFill>
                <a:latin typeface="Arno Pro"/>
              </a:rPr>
              <a:t>Динамички тестови којима се циљано, појединачно испитује очуваност функције </a:t>
            </a:r>
            <a:r>
              <a:rPr lang="sr-Cyrl-CS" altLang="en-US" sz="2400" dirty="0" err="1">
                <a:solidFill>
                  <a:schemeClr val="tx1"/>
                </a:solidFill>
                <a:latin typeface="Arno Pro"/>
              </a:rPr>
              <a:t>поједининих</a:t>
            </a:r>
            <a:r>
              <a:rPr lang="sr-Cyrl-CS" altLang="en-US" sz="2400" dirty="0">
                <a:solidFill>
                  <a:schemeClr val="tx1"/>
                </a:solidFill>
                <a:latin typeface="Arno Pro"/>
              </a:rPr>
              <a:t> </a:t>
            </a:r>
            <a:r>
              <a:rPr lang="sr-Cyrl-CS" altLang="en-US" sz="2400" dirty="0" err="1">
                <a:solidFill>
                  <a:schemeClr val="tx1"/>
                </a:solidFill>
                <a:latin typeface="Arno Pro"/>
              </a:rPr>
              <a:t>ситема</a:t>
            </a:r>
            <a:r>
              <a:rPr lang="sr-Cyrl-CS" altLang="en-US" sz="2400" dirty="0">
                <a:solidFill>
                  <a:schemeClr val="tx1"/>
                </a:solidFill>
                <a:latin typeface="Arno Pro"/>
              </a:rPr>
              <a:t> стабилности су:</a:t>
            </a:r>
            <a:br>
              <a:rPr lang="en-US" altLang="en-US" sz="2400" i="1" dirty="0">
                <a:solidFill>
                  <a:schemeClr val="tx1"/>
                </a:solidFill>
                <a:latin typeface="Arno Pro"/>
              </a:rPr>
            </a:br>
            <a:br>
              <a:rPr lang="en-US" altLang="en-US" sz="1800" b="1" i="1" dirty="0">
                <a:solidFill>
                  <a:schemeClr val="tx1"/>
                </a:solidFill>
                <a:latin typeface="Arno Pro"/>
              </a:rPr>
            </a:br>
            <a:r>
              <a:rPr lang="en-US" altLang="en-US" sz="2000" b="1" u="sng" dirty="0" err="1">
                <a:solidFill>
                  <a:schemeClr val="tx1"/>
                </a:solidFill>
                <a:latin typeface="Arno Pro"/>
              </a:rPr>
              <a:t>Абдукциони</a:t>
            </a:r>
            <a:r>
              <a:rPr lang="en-US" altLang="en-US" sz="2000" b="1" u="sng" dirty="0">
                <a:solidFill>
                  <a:schemeClr val="tx1"/>
                </a:solidFill>
                <a:latin typeface="Arno Pro"/>
              </a:rPr>
              <a:t> </a:t>
            </a:r>
            <a:r>
              <a:rPr lang="en-US" altLang="en-US" sz="2000" b="1" u="sng" dirty="0" err="1">
                <a:solidFill>
                  <a:schemeClr val="tx1"/>
                </a:solidFill>
                <a:latin typeface="Arno Pro"/>
              </a:rPr>
              <a:t>валгус</a:t>
            </a:r>
            <a:r>
              <a:rPr lang="en-US" altLang="en-US" sz="2000" b="1" u="sng" dirty="0">
                <a:solidFill>
                  <a:schemeClr val="tx1"/>
                </a:solidFill>
                <a:latin typeface="Arno Pro"/>
              </a:rPr>
              <a:t> </a:t>
            </a:r>
            <a:r>
              <a:rPr lang="en-US" altLang="en-US" sz="2000" b="1" u="sng" dirty="0" err="1">
                <a:solidFill>
                  <a:schemeClr val="tx1"/>
                </a:solidFill>
                <a:latin typeface="Arno Pro"/>
              </a:rPr>
              <a:t>стрес</a:t>
            </a:r>
            <a:r>
              <a:rPr lang="en-US" altLang="en-US" sz="2000" b="1" u="sng" dirty="0">
                <a:solidFill>
                  <a:schemeClr val="tx1"/>
                </a:solidFill>
                <a:latin typeface="Arno Pro"/>
              </a:rPr>
              <a:t> </a:t>
            </a:r>
            <a:r>
              <a:rPr lang="en-US" altLang="en-US" sz="2000" b="1" u="sng" dirty="0" err="1">
                <a:solidFill>
                  <a:schemeClr val="tx1"/>
                </a:solidFill>
                <a:latin typeface="Arno Pro"/>
              </a:rPr>
              <a:t>тест</a:t>
            </a:r>
            <a:r>
              <a:rPr lang="sr-Cyrl-CS" altLang="en-US" sz="2000" dirty="0">
                <a:solidFill>
                  <a:schemeClr val="tx1"/>
                </a:solidFill>
                <a:latin typeface="Arno Pro"/>
              </a:rPr>
              <a:t>, за медијално-колатерални лигамент колена. Стопало је ротирано упоље, а колено савијено око 30 степени. Опружање кука опушта задњу ложу натколенице. </a:t>
            </a:r>
            <a:r>
              <a:rPr lang="sr-Cyrl-CS" altLang="en-US" sz="2000" dirty="0" err="1">
                <a:solidFill>
                  <a:schemeClr val="tx1"/>
                </a:solidFill>
                <a:latin typeface="Arno Pro"/>
              </a:rPr>
              <a:t>Валгус</a:t>
            </a:r>
            <a:r>
              <a:rPr lang="sr-Cyrl-CS" altLang="en-US" sz="2000" dirty="0">
                <a:solidFill>
                  <a:schemeClr val="tx1"/>
                </a:solidFill>
                <a:latin typeface="Arno Pro"/>
              </a:rPr>
              <a:t> стрес се изводи једном руком, док друга држи стопало.  Благим покретима испитује се степен </a:t>
            </a:r>
            <a:r>
              <a:rPr lang="sr-Cyrl-CS" altLang="en-US" sz="2000" dirty="0" err="1">
                <a:solidFill>
                  <a:schemeClr val="tx1"/>
                </a:solidFill>
                <a:latin typeface="Arno Pro"/>
              </a:rPr>
              <a:t>нестабиности</a:t>
            </a:r>
            <a:r>
              <a:rPr lang="sr-Cyrl-CS" altLang="en-US" sz="2000" dirty="0">
                <a:solidFill>
                  <a:schemeClr val="tx1"/>
                </a:solidFill>
                <a:latin typeface="Arno Pro"/>
              </a:rPr>
              <a:t> да се при том не би изазвали јачи бол или рефлексни мишићни спазам. Повећана амплитуда </a:t>
            </a:r>
            <a:r>
              <a:rPr lang="sr-Cyrl-CS" altLang="en-US" sz="2000" dirty="0" err="1">
                <a:solidFill>
                  <a:schemeClr val="tx1"/>
                </a:solidFill>
                <a:latin typeface="Arno Pro"/>
              </a:rPr>
              <a:t>абдукције</a:t>
            </a:r>
            <a:r>
              <a:rPr lang="sr-Cyrl-CS" altLang="en-US" sz="2000" dirty="0">
                <a:solidFill>
                  <a:schemeClr val="tx1"/>
                </a:solidFill>
                <a:latin typeface="Arno Pro"/>
              </a:rPr>
              <a:t> колена са јасним медијалним отварањем чини тест позитивним. Присуство и одсуство </a:t>
            </a:r>
            <a:r>
              <a:rPr lang="sr-Cyrl-CS" altLang="en-US" sz="2000" dirty="0">
                <a:solidFill>
                  <a:srgbClr val="FF0000"/>
                </a:solidFill>
                <a:latin typeface="Arno Pro"/>
              </a:rPr>
              <a:t>нестабилности</a:t>
            </a:r>
            <a:r>
              <a:rPr lang="sr-Cyrl-CS" altLang="en-US" sz="2000" dirty="0">
                <a:solidFill>
                  <a:schemeClr val="tx1"/>
                </a:solidFill>
                <a:latin typeface="Arno Pro"/>
              </a:rPr>
              <a:t> колена значајније је него њихов степен. Тест се оцењује као 1+, 2+, или 3+. </a:t>
            </a:r>
            <a:endParaRPr lang="en-US" altLang="en-US" sz="2000" dirty="0">
              <a:solidFill>
                <a:schemeClr val="tx1"/>
              </a:solidFill>
              <a:latin typeface="Arno Pro"/>
            </a:endParaRPr>
          </a:p>
        </p:txBody>
      </p:sp>
      <p:pic>
        <p:nvPicPr>
          <p:cNvPr id="144390" name="Picture 6" descr="valgus">
            <a:extLst>
              <a:ext uri="{FF2B5EF4-FFF2-40B4-BE49-F238E27FC236}">
                <a16:creationId xmlns:a16="http://schemas.microsoft.com/office/drawing/2014/main" id="{C4514A84-0B27-4F66-B4EE-8A5C78F7EC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3860800"/>
            <a:ext cx="3816350" cy="255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70691">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4388"/>
                                        </p:tgtEl>
                                        <p:attrNameLst>
                                          <p:attrName>style.visibility</p:attrName>
                                        </p:attrNameLst>
                                      </p:cBhvr>
                                      <p:to>
                                        <p:strVal val="visible"/>
                                      </p:to>
                                    </p:set>
                                    <p:animEffect transition="in" filter="blinds(horizontal)">
                                      <p:cBhvr>
                                        <p:cTn id="7" dur="500"/>
                                        <p:tgtEl>
                                          <p:spTgt spid="1443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4390"/>
                                        </p:tgtEl>
                                        <p:attrNameLst>
                                          <p:attrName>style.visibility</p:attrName>
                                        </p:attrNameLst>
                                      </p:cBhvr>
                                      <p:to>
                                        <p:strVal val="visible"/>
                                      </p:to>
                                    </p:set>
                                    <p:animEffect transition="in" filter="blinds(horizontal)">
                                      <p:cBhvr>
                                        <p:cTn id="12" dur="500"/>
                                        <p:tgtEl>
                                          <p:spTgt spid="144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a:extLst>
              <a:ext uri="{FF2B5EF4-FFF2-40B4-BE49-F238E27FC236}">
                <a16:creationId xmlns:a16="http://schemas.microsoft.com/office/drawing/2014/main" id="{2F09BAAE-F89C-41E9-9A9A-03FBBC2FECC6}"/>
              </a:ext>
            </a:extLst>
          </p:cNvPr>
          <p:cNvSpPr>
            <a:spLocks noGrp="1" noChangeArrowheads="1"/>
          </p:cNvSpPr>
          <p:nvPr>
            <p:ph type="title"/>
          </p:nvPr>
        </p:nvSpPr>
        <p:spPr>
          <a:xfrm>
            <a:off x="457200" y="1049338"/>
            <a:ext cx="8229600" cy="1371600"/>
          </a:xfrm>
        </p:spPr>
        <p:txBody>
          <a:bodyPr/>
          <a:lstStyle/>
          <a:p>
            <a:r>
              <a:rPr lang="sr-Latn-CS" altLang="en-US" sz="2400" b="1" u="sng" dirty="0">
                <a:latin typeface="Arno Pro"/>
              </a:rPr>
              <a:t>Lachmann</a:t>
            </a:r>
            <a:r>
              <a:rPr lang="sr-Cyrl-CS" altLang="en-US" sz="2400" b="1" u="sng" dirty="0">
                <a:latin typeface="Arno Pro"/>
              </a:rPr>
              <a:t> тест</a:t>
            </a:r>
            <a:r>
              <a:rPr lang="sr-Cyrl-CS" altLang="en-US" sz="2400" dirty="0">
                <a:latin typeface="Arno Pro"/>
              </a:rPr>
              <a:t> </a:t>
            </a:r>
            <a:r>
              <a:rPr lang="en-US" altLang="en-US" sz="2400" dirty="0">
                <a:latin typeface="Arno Pro"/>
              </a:rPr>
              <a:t> </a:t>
            </a:r>
            <a:r>
              <a:rPr lang="sr-Cyrl-CS" altLang="en-US" sz="2400" dirty="0">
                <a:latin typeface="Arno Pro"/>
              </a:rPr>
              <a:t>је вероватно најосетљивији за нестабилност LCA. Пацијент лежи са коленом савијеним око 15 степени, а стопалом ослоњеним на подлогу. Једна рука стабилизује </a:t>
            </a:r>
            <a:r>
              <a:rPr lang="sr-Cyrl-CS" altLang="en-US" sz="2400" dirty="0" err="1">
                <a:latin typeface="Arno Pro"/>
              </a:rPr>
              <a:t>фемур</a:t>
            </a:r>
            <a:r>
              <a:rPr lang="sr-Cyrl-CS" altLang="en-US" sz="2400" dirty="0">
                <a:latin typeface="Arno Pro"/>
              </a:rPr>
              <a:t> притиском на </a:t>
            </a:r>
            <a:r>
              <a:rPr lang="sr-Cyrl-CS" altLang="en-US" sz="2400" dirty="0" err="1">
                <a:latin typeface="Arno Pro"/>
              </a:rPr>
              <a:t>кондиле</a:t>
            </a:r>
            <a:r>
              <a:rPr lang="sr-Cyrl-CS" altLang="en-US" sz="2400" dirty="0">
                <a:latin typeface="Arno Pro"/>
              </a:rPr>
              <a:t> </a:t>
            </a:r>
            <a:r>
              <a:rPr lang="sr-Cyrl-CS" altLang="en-US" sz="2400" dirty="0" err="1">
                <a:latin typeface="Arno Pro"/>
              </a:rPr>
              <a:t>фемура</a:t>
            </a:r>
            <a:r>
              <a:rPr lang="sr-Cyrl-CS" altLang="en-US" sz="2400" dirty="0">
                <a:latin typeface="Arno Pro"/>
              </a:rPr>
              <a:t>. Друга рука хвата за горњи </a:t>
            </a:r>
            <a:r>
              <a:rPr lang="sr-Cyrl-CS" altLang="en-US" sz="2400" dirty="0" err="1">
                <a:latin typeface="Arno Pro"/>
              </a:rPr>
              <a:t>кондил</a:t>
            </a:r>
            <a:r>
              <a:rPr lang="sr-Cyrl-CS" altLang="en-US" sz="2400" dirty="0">
                <a:latin typeface="Arno Pro"/>
              </a:rPr>
              <a:t> </a:t>
            </a:r>
            <a:r>
              <a:rPr lang="sr-Cyrl-CS" altLang="en-US" sz="2400" dirty="0" err="1">
                <a:latin typeface="Arno Pro"/>
              </a:rPr>
              <a:t>тибије</a:t>
            </a:r>
            <a:r>
              <a:rPr lang="sr-Cyrl-CS" altLang="en-US" sz="2400" dirty="0">
                <a:latin typeface="Arno Pro"/>
              </a:rPr>
              <a:t> са задње стране и покушава да га помери унапред. Позитиван</a:t>
            </a:r>
            <a:r>
              <a:rPr lang="sr-Latn-CS" altLang="en-US" sz="2400" dirty="0">
                <a:latin typeface="Arno Pro"/>
              </a:rPr>
              <a:t> </a:t>
            </a:r>
            <a:r>
              <a:rPr lang="sr-Cyrl-CS" altLang="en-US" sz="2400" dirty="0">
                <a:latin typeface="Arno Pro"/>
              </a:rPr>
              <a:t>тест померање унапред за неколико милиметара</a:t>
            </a:r>
            <a:endParaRPr lang="en-US" altLang="en-US" sz="2400" i="1" dirty="0">
              <a:latin typeface="Arno Pro"/>
            </a:endParaRPr>
          </a:p>
        </p:txBody>
      </p:sp>
      <p:pic>
        <p:nvPicPr>
          <p:cNvPr id="148486" name="Picture 6" descr="lachman 1">
            <a:extLst>
              <a:ext uri="{FF2B5EF4-FFF2-40B4-BE49-F238E27FC236}">
                <a16:creationId xmlns:a16="http://schemas.microsoft.com/office/drawing/2014/main" id="{835668C0-A526-4707-9D56-6B068ECEFF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3500438"/>
            <a:ext cx="5400675"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45195">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8484"/>
                                        </p:tgtEl>
                                        <p:attrNameLst>
                                          <p:attrName>style.visibility</p:attrName>
                                        </p:attrNameLst>
                                      </p:cBhvr>
                                      <p:to>
                                        <p:strVal val="visible"/>
                                      </p:to>
                                    </p:set>
                                    <p:animEffect transition="in" filter="blinds(horizontal)">
                                      <p:cBhvr>
                                        <p:cTn id="7" dur="500"/>
                                        <p:tgtEl>
                                          <p:spTgt spid="1484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48486"/>
                                        </p:tgtEl>
                                        <p:attrNameLst>
                                          <p:attrName>style.visibility</p:attrName>
                                        </p:attrNameLst>
                                      </p:cBhvr>
                                      <p:to>
                                        <p:strVal val="visible"/>
                                      </p:to>
                                    </p:set>
                                    <p:animEffect transition="in" filter="blinds(horizontal)">
                                      <p:cBhvr>
                                        <p:cTn id="12" dur="500"/>
                                        <p:tgtEl>
                                          <p:spTgt spid="148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a:extLst>
              <a:ext uri="{FF2B5EF4-FFF2-40B4-BE49-F238E27FC236}">
                <a16:creationId xmlns:a16="http://schemas.microsoft.com/office/drawing/2014/main" id="{0595F94D-2C32-4546-A16E-63C843700FA8}"/>
              </a:ext>
            </a:extLst>
          </p:cNvPr>
          <p:cNvSpPr>
            <a:spLocks noGrp="1" noChangeArrowheads="1"/>
          </p:cNvSpPr>
          <p:nvPr>
            <p:ph type="title"/>
          </p:nvPr>
        </p:nvSpPr>
        <p:spPr>
          <a:xfrm>
            <a:off x="457200" y="333375"/>
            <a:ext cx="8229600" cy="1800225"/>
          </a:xfrm>
        </p:spPr>
        <p:txBody>
          <a:bodyPr/>
          <a:lstStyle/>
          <a:p>
            <a:r>
              <a:rPr lang="sr-Cyrl-CS" altLang="en-US" sz="2400" b="1" u="sng" dirty="0">
                <a:latin typeface="Arno Pro"/>
              </a:rPr>
              <a:t>Динамички тест</a:t>
            </a:r>
            <a:r>
              <a:rPr lang="sr-Cyrl-CS" altLang="en-US" sz="2400" dirty="0">
                <a:latin typeface="Arno Pro"/>
              </a:rPr>
              <a:t> </a:t>
            </a:r>
            <a:r>
              <a:rPr lang="en-US" altLang="en-US" sz="2400" dirty="0">
                <a:latin typeface="Arno Pro"/>
              </a:rPr>
              <a:t> </a:t>
            </a:r>
            <a:r>
              <a:rPr lang="sr-Cyrl-CS" altLang="en-US" sz="2400" dirty="0">
                <a:latin typeface="Arno Pro"/>
              </a:rPr>
              <a:t>за проверу АП нестабилности колена. Колено је савијено под углом од 60-90 степени, а стопало је на подлози. Испитивач стабилизује колено, шаке се постављају на обе стране </a:t>
            </a:r>
            <a:r>
              <a:rPr lang="sr-Cyrl-CS" altLang="en-US" sz="2400" dirty="0" err="1">
                <a:latin typeface="Arno Pro"/>
              </a:rPr>
              <a:t>тибијалног</a:t>
            </a:r>
            <a:r>
              <a:rPr lang="sr-Cyrl-CS" altLang="en-US" sz="2400" dirty="0">
                <a:latin typeface="Arno Pro"/>
              </a:rPr>
              <a:t> дела зглоба, а затим се повлачи унапред. То је познати </a:t>
            </a:r>
            <a:r>
              <a:rPr lang="sr-Cyrl-CS" altLang="en-US" sz="2400" dirty="0">
                <a:solidFill>
                  <a:srgbClr val="FF0000"/>
                </a:solidFill>
                <a:latin typeface="Arno Pro"/>
              </a:rPr>
              <a:t>знак предње фијоке. </a:t>
            </a:r>
            <a:r>
              <a:rPr lang="sr-Cyrl-CS" altLang="en-US" sz="2400" dirty="0">
                <a:latin typeface="Arno Pro"/>
              </a:rPr>
              <a:t>Предња укрштена веза  у нормалним околностима не допушта знатну предњу </a:t>
            </a:r>
            <a:r>
              <a:rPr lang="sr-Cyrl-CS" altLang="en-US" sz="2400" dirty="0" err="1">
                <a:latin typeface="Arno Pro"/>
              </a:rPr>
              <a:t>сублуксацију</a:t>
            </a:r>
            <a:endParaRPr lang="en-US" altLang="en-US" sz="2400" dirty="0">
              <a:latin typeface="Arno Pro"/>
            </a:endParaRPr>
          </a:p>
        </p:txBody>
      </p:sp>
      <p:pic>
        <p:nvPicPr>
          <p:cNvPr id="151557" name="Picture 5" descr="modfwqiug">
            <a:extLst>
              <a:ext uri="{FF2B5EF4-FFF2-40B4-BE49-F238E27FC236}">
                <a16:creationId xmlns:a16="http://schemas.microsoft.com/office/drawing/2014/main" id="{5D65BABE-8CF8-4EF4-892B-ABC70939CE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2106612"/>
            <a:ext cx="3671887"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46705">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1556"/>
                                        </p:tgtEl>
                                        <p:attrNameLst>
                                          <p:attrName>style.visibility</p:attrName>
                                        </p:attrNameLst>
                                      </p:cBhvr>
                                      <p:to>
                                        <p:strVal val="visible"/>
                                      </p:to>
                                    </p:set>
                                    <p:animEffect transition="in" filter="blinds(horizontal)">
                                      <p:cBhvr>
                                        <p:cTn id="7" dur="500"/>
                                        <p:tgtEl>
                                          <p:spTgt spid="151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1557"/>
                                        </p:tgtEl>
                                        <p:attrNameLst>
                                          <p:attrName>style.visibility</p:attrName>
                                        </p:attrNameLst>
                                      </p:cBhvr>
                                      <p:to>
                                        <p:strVal val="visible"/>
                                      </p:to>
                                    </p:set>
                                    <p:animEffect transition="in" filter="blinds(horizontal)">
                                      <p:cBhvr>
                                        <p:cTn id="12" dur="500"/>
                                        <p:tgtEl>
                                          <p:spTgt spid="151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a:extLst>
              <a:ext uri="{FF2B5EF4-FFF2-40B4-BE49-F238E27FC236}">
                <a16:creationId xmlns:a16="http://schemas.microsoft.com/office/drawing/2014/main" id="{5DDD1481-16A0-41AF-A5A4-ADB122A772B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B9AA4B28-1C37-493F-A492-BD39612D5811}" type="slidenum">
              <a:rPr lang="en-US" altLang="en-US" sz="1000" smtClean="0"/>
              <a:pPr>
                <a:spcBef>
                  <a:spcPct val="0"/>
                </a:spcBef>
                <a:buClrTx/>
                <a:buFontTx/>
                <a:buNone/>
              </a:pPr>
              <a:t>35</a:t>
            </a:fld>
            <a:endParaRPr lang="en-US" altLang="en-US" sz="1000"/>
          </a:p>
        </p:txBody>
      </p:sp>
      <p:sp>
        <p:nvSpPr>
          <p:cNvPr id="41987" name="Rectangle 2">
            <a:extLst>
              <a:ext uri="{FF2B5EF4-FFF2-40B4-BE49-F238E27FC236}">
                <a16:creationId xmlns:a16="http://schemas.microsoft.com/office/drawing/2014/main" id="{36069910-50E6-4B03-81BB-F750B0474214}"/>
              </a:ext>
            </a:extLst>
          </p:cNvPr>
          <p:cNvSpPr>
            <a:spLocks noGrp="1" noChangeArrowheads="1"/>
          </p:cNvSpPr>
          <p:nvPr>
            <p:ph type="title"/>
          </p:nvPr>
        </p:nvSpPr>
        <p:spPr>
          <a:xfrm>
            <a:off x="457200" y="0"/>
            <a:ext cx="8229600" cy="688975"/>
          </a:xfrm>
        </p:spPr>
        <p:txBody>
          <a:bodyPr/>
          <a:lstStyle/>
          <a:p>
            <a:pPr eaLnBrk="1" hangingPunct="1"/>
            <a:r>
              <a:rPr lang="sr-Latn-CS" altLang="en-US" sz="1900" dirty="0"/>
              <a:t>	</a:t>
            </a:r>
            <a:r>
              <a:rPr lang="sr-Cyrl-RS" altLang="en-US" sz="2000" b="1" dirty="0"/>
              <a:t>ПОВРЕДА КОЛЕНА</a:t>
            </a:r>
            <a:endParaRPr lang="sr-Latn-CS" altLang="en-US" sz="2000" b="1" dirty="0"/>
          </a:p>
        </p:txBody>
      </p:sp>
      <p:sp>
        <p:nvSpPr>
          <p:cNvPr id="41988" name="Rectangle 3">
            <a:extLst>
              <a:ext uri="{FF2B5EF4-FFF2-40B4-BE49-F238E27FC236}">
                <a16:creationId xmlns:a16="http://schemas.microsoft.com/office/drawing/2014/main" id="{9B87C667-F8AF-4436-8D8B-17923F896145}"/>
              </a:ext>
            </a:extLst>
          </p:cNvPr>
          <p:cNvSpPr>
            <a:spLocks noGrp="1" noChangeArrowheads="1"/>
          </p:cNvSpPr>
          <p:nvPr>
            <p:ph type="body" idx="1"/>
          </p:nvPr>
        </p:nvSpPr>
        <p:spPr>
          <a:xfrm>
            <a:off x="838200" y="500063"/>
            <a:ext cx="8007350" cy="5595937"/>
          </a:xfrm>
        </p:spPr>
        <p:txBody>
          <a:bodyPr/>
          <a:lstStyle/>
          <a:p>
            <a:pPr eaLnBrk="1" hangingPunct="1">
              <a:lnSpc>
                <a:spcPct val="80000"/>
              </a:lnSpc>
            </a:pPr>
            <a:r>
              <a:rPr lang="sr-Cyrl-RS" altLang="en-US" sz="2400" b="1" dirty="0"/>
              <a:t>Контузије зглоба колена</a:t>
            </a:r>
            <a:r>
              <a:rPr lang="en-US" altLang="en-US" sz="2400" b="1" dirty="0"/>
              <a:t> </a:t>
            </a:r>
            <a:endParaRPr lang="sr-Latn-CS" altLang="en-US" sz="2400" b="1" dirty="0"/>
          </a:p>
          <a:p>
            <a:pPr lvl="1" eaLnBrk="1" hangingPunct="1">
              <a:lnSpc>
                <a:spcPct val="80000"/>
              </a:lnSpc>
            </a:pPr>
            <a:r>
              <a:rPr lang="ru-RU" altLang="en-US" sz="2400" dirty="0"/>
              <a:t>Настају при паду или удару о колено </a:t>
            </a:r>
          </a:p>
          <a:p>
            <a:pPr lvl="1" eaLnBrk="1" hangingPunct="1">
              <a:lnSpc>
                <a:spcPct val="80000"/>
              </a:lnSpc>
            </a:pPr>
            <a:r>
              <a:rPr lang="ru-RU" altLang="en-US" sz="2400" dirty="0"/>
              <a:t>Колено је болно,отиче али по правилу нема излива у зглоб. Ртг се искључује  коштана лезија. </a:t>
            </a:r>
          </a:p>
          <a:p>
            <a:pPr lvl="1" eaLnBrk="1" hangingPunct="1">
              <a:lnSpc>
                <a:spcPct val="80000"/>
              </a:lnSpc>
            </a:pPr>
            <a:r>
              <a:rPr lang="ru-RU" altLang="en-US" sz="2400" dirty="0"/>
              <a:t>Лечење: мировање уз фиксациони завој, 8-10 дана</a:t>
            </a:r>
            <a:endParaRPr lang="en-US" altLang="en-US" sz="2400" b="1" dirty="0"/>
          </a:p>
          <a:p>
            <a:pPr eaLnBrk="1" hangingPunct="1">
              <a:lnSpc>
                <a:spcPct val="80000"/>
              </a:lnSpc>
            </a:pPr>
            <a:r>
              <a:rPr lang="sr-Cyrl-RS" altLang="en-US" sz="2400" b="1" dirty="0"/>
              <a:t>Дисторзије зглоба колена</a:t>
            </a:r>
            <a:endParaRPr lang="sr-Latn-CS" altLang="en-US" sz="2400" dirty="0"/>
          </a:p>
          <a:p>
            <a:pPr lvl="1" algn="just" eaLnBrk="1" hangingPunct="1">
              <a:lnSpc>
                <a:spcPct val="80000"/>
              </a:lnSpc>
            </a:pPr>
            <a:r>
              <a:rPr lang="ru-RU" altLang="en-US" sz="2400" dirty="0"/>
              <a:t>Настају при паду уз форсирани ротациони или абдукциони, односно адукциони покрет у зглобу, док је бутина фиксирана</a:t>
            </a:r>
          </a:p>
          <a:p>
            <a:pPr lvl="1" algn="just" eaLnBrk="1" hangingPunct="1">
              <a:lnSpc>
                <a:spcPct val="80000"/>
              </a:lnSpc>
            </a:pPr>
            <a:r>
              <a:rPr lang="ru-RU" altLang="en-US" sz="2400" dirty="0"/>
              <a:t>Нема значајних оштећења лигаментног апарата</a:t>
            </a:r>
          </a:p>
          <a:p>
            <a:pPr lvl="1" algn="just" eaLnBrk="1" hangingPunct="1">
              <a:lnSpc>
                <a:spcPct val="80000"/>
              </a:lnSpc>
            </a:pPr>
            <a:r>
              <a:rPr lang="ru-RU" altLang="en-US" sz="2400" dirty="0"/>
              <a:t>Повреда је праћена јаким боловима и изливом крви у зглоб. Колено је отечено, док је болна осетљивост нејасно локализована. Покрети у зглобу су изводљиви, али болом  ограничени, нарочито екстензија преко 170 степени</a:t>
            </a:r>
          </a:p>
          <a:p>
            <a:pPr lvl="1" algn="just" eaLnBrk="1" hangingPunct="1">
              <a:lnSpc>
                <a:spcPct val="80000"/>
              </a:lnSpc>
            </a:pPr>
            <a:r>
              <a:rPr lang="ru-RU" altLang="en-US" sz="2400" dirty="0"/>
              <a:t>Лечење: пункција, имобилизација  10-15 дана. Прва два дана битна је криотерапија,  магнетно поље и ИФС</a:t>
            </a:r>
            <a:endParaRPr lang="sr-Latn-CS" altLang="en-US" sz="2400" b="1" dirty="0"/>
          </a:p>
        </p:txBody>
      </p:sp>
    </p:spTree>
  </p:cSld>
  <p:clrMapOvr>
    <a:masterClrMapping/>
  </p:clrMapOvr>
  <p:transition spd="slow" advTm="106125">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BEF244CE-CB4E-4621-8FAC-74FBB5B3AE4B}"/>
              </a:ext>
            </a:extLst>
          </p:cNvPr>
          <p:cNvSpPr>
            <a:spLocks noGrp="1" noChangeArrowheads="1"/>
          </p:cNvSpPr>
          <p:nvPr>
            <p:ph type="title"/>
          </p:nvPr>
        </p:nvSpPr>
        <p:spPr/>
        <p:txBody>
          <a:bodyPr/>
          <a:lstStyle/>
          <a:p>
            <a:endParaRPr lang="en-US" altLang="en-US"/>
          </a:p>
        </p:txBody>
      </p:sp>
      <p:sp>
        <p:nvSpPr>
          <p:cNvPr id="43011" name="Slide Number Placeholder 3">
            <a:extLst>
              <a:ext uri="{FF2B5EF4-FFF2-40B4-BE49-F238E27FC236}">
                <a16:creationId xmlns:a16="http://schemas.microsoft.com/office/drawing/2014/main" id="{F91EDE51-DE64-4044-8434-C023A8374B39}"/>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86B400AD-E4E1-49E7-8B77-5C3D3C218C08}" type="slidenum">
              <a:rPr lang="en-US" altLang="en-US" sz="1000" smtClean="0"/>
              <a:pPr>
                <a:spcBef>
                  <a:spcPct val="0"/>
                </a:spcBef>
                <a:buClrTx/>
                <a:buFontTx/>
                <a:buNone/>
              </a:pPr>
              <a:t>36</a:t>
            </a:fld>
            <a:endParaRPr lang="en-US" altLang="en-US" sz="1000"/>
          </a:p>
        </p:txBody>
      </p:sp>
      <p:pic>
        <p:nvPicPr>
          <p:cNvPr id="43012" name="Content Placeholder 5" descr="meniscus">
            <a:extLst>
              <a:ext uri="{FF2B5EF4-FFF2-40B4-BE49-F238E27FC236}">
                <a16:creationId xmlns:a16="http://schemas.microsoft.com/office/drawing/2014/main" id="{EBBC8E46-533B-456D-B207-350099275C4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4213" y="1417638"/>
            <a:ext cx="6264275" cy="4964112"/>
          </a:xfrm>
        </p:spPr>
      </p:pic>
    </p:spTree>
  </p:cSld>
  <p:clrMapOvr>
    <a:masterClrMapping/>
  </p:clrMapOvr>
  <p:transition spd="slow" advTm="25157">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a:extLst>
              <a:ext uri="{FF2B5EF4-FFF2-40B4-BE49-F238E27FC236}">
                <a16:creationId xmlns:a16="http://schemas.microsoft.com/office/drawing/2014/main" id="{1FA4EDA5-1CB6-4D41-9E36-9BE2B26711E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336BD6D5-5739-452D-8014-05485E52BAEA}" type="slidenum">
              <a:rPr lang="en-US" altLang="en-US" sz="1000" smtClean="0"/>
              <a:pPr>
                <a:spcBef>
                  <a:spcPct val="0"/>
                </a:spcBef>
                <a:buClrTx/>
                <a:buFontTx/>
                <a:buNone/>
              </a:pPr>
              <a:t>37</a:t>
            </a:fld>
            <a:endParaRPr lang="en-US" altLang="en-US" sz="1000"/>
          </a:p>
        </p:txBody>
      </p:sp>
      <p:sp>
        <p:nvSpPr>
          <p:cNvPr id="44035" name="Rectangle 3">
            <a:extLst>
              <a:ext uri="{FF2B5EF4-FFF2-40B4-BE49-F238E27FC236}">
                <a16:creationId xmlns:a16="http://schemas.microsoft.com/office/drawing/2014/main" id="{FFCA8467-3A9E-48B3-B8F7-CAEBCCD2B273}"/>
              </a:ext>
            </a:extLst>
          </p:cNvPr>
          <p:cNvSpPr>
            <a:spLocks noGrp="1" noChangeArrowheads="1"/>
          </p:cNvSpPr>
          <p:nvPr>
            <p:ph type="body" idx="1"/>
          </p:nvPr>
        </p:nvSpPr>
        <p:spPr>
          <a:xfrm>
            <a:off x="838200" y="333375"/>
            <a:ext cx="8007350" cy="5762625"/>
          </a:xfrm>
        </p:spPr>
        <p:txBody>
          <a:bodyPr/>
          <a:lstStyle/>
          <a:p>
            <a:pPr algn="just" eaLnBrk="1" hangingPunct="1">
              <a:lnSpc>
                <a:spcPct val="90000"/>
              </a:lnSpc>
            </a:pPr>
            <a:r>
              <a:rPr lang="sr-Cyrl-RS" altLang="en-US" sz="2800" b="1" dirty="0"/>
              <a:t>Повреде менискуса</a:t>
            </a:r>
            <a:endParaRPr lang="sr-Latn-CS" altLang="en-US" sz="2000" dirty="0"/>
          </a:p>
          <a:p>
            <a:pPr algn="just" eaLnBrk="1" hangingPunct="1">
              <a:lnSpc>
                <a:spcPct val="90000"/>
              </a:lnSpc>
            </a:pPr>
            <a:r>
              <a:rPr lang="ru-RU" altLang="en-US" sz="2000" dirty="0"/>
              <a:t>Менискуси су хрскавичаве, полумесечасте формације, на пресеку троугластог облика.Главни задатак да ублаже и абсорбују механичке сокове у колену. </a:t>
            </a:r>
          </a:p>
          <a:p>
            <a:pPr algn="just" eaLnBrk="1" hangingPunct="1">
              <a:lnSpc>
                <a:spcPct val="90000"/>
              </a:lnSpc>
            </a:pPr>
            <a:r>
              <a:rPr lang="ru-RU" altLang="en-US" sz="2000" dirty="0"/>
              <a:t>Улоге менискуса: Ублажавање оптерећења и потреса при удару зглобних кондиларних површина једну о другу - амортизујући диск</a:t>
            </a:r>
            <a:endParaRPr lang="sr-Cyrl-CS" altLang="en-US" sz="2000" dirty="0"/>
          </a:p>
          <a:p>
            <a:pPr lvl="2" algn="just" eaLnBrk="1" hangingPunct="1">
              <a:lnSpc>
                <a:spcPct val="90000"/>
              </a:lnSpc>
            </a:pPr>
            <a:r>
              <a:rPr lang="ru-RU" altLang="en-US" sz="2000" dirty="0"/>
              <a:t>Стабилизација колена</a:t>
            </a:r>
          </a:p>
          <a:p>
            <a:pPr lvl="2" algn="just" eaLnBrk="1" hangingPunct="1">
              <a:lnSpc>
                <a:spcPct val="90000"/>
              </a:lnSpc>
            </a:pPr>
            <a:r>
              <a:rPr lang="ru-RU" altLang="en-US" sz="2000" dirty="0"/>
              <a:t>Помаже распоређивању тананог слоја синовијалне течности преко површине хрскавице и тако потпомаже правилну исхрану површине ослонца.</a:t>
            </a:r>
            <a:endParaRPr lang="sr-Latn-CS" altLang="en-US" sz="2000" dirty="0"/>
          </a:p>
          <a:p>
            <a:pPr lvl="1" algn="ctr" eaLnBrk="1" hangingPunct="1">
              <a:lnSpc>
                <a:spcPct val="90000"/>
              </a:lnSpc>
              <a:buFont typeface="Wingdings" panose="05000000000000000000" pitchFamily="2" charset="2"/>
              <a:buNone/>
            </a:pPr>
            <a:endParaRPr lang="en-US" altLang="en-US" sz="2000" dirty="0"/>
          </a:p>
          <a:p>
            <a:pPr lvl="1" eaLnBrk="1" hangingPunct="1">
              <a:lnSpc>
                <a:spcPct val="90000"/>
              </a:lnSpc>
            </a:pPr>
            <a:r>
              <a:rPr lang="ru-RU" altLang="en-US" sz="2000" dirty="0"/>
              <a:t>Повреде менискуса представљају најчешћу </a:t>
            </a:r>
            <a:r>
              <a:rPr lang="ru-RU" altLang="en-US" sz="2000" b="1" dirty="0"/>
              <a:t>повреду зглоба колена</a:t>
            </a:r>
            <a:endParaRPr lang="de-DE" altLang="en-US" sz="2000" b="1" dirty="0"/>
          </a:p>
          <a:p>
            <a:pPr lvl="1" eaLnBrk="1" hangingPunct="1">
              <a:lnSpc>
                <a:spcPct val="90000"/>
              </a:lnSpc>
            </a:pPr>
            <a:r>
              <a:rPr lang="sr-Cyrl-RS" altLang="en-US" sz="2000" dirty="0"/>
              <a:t>Механизам повреде је двојак:</a:t>
            </a:r>
            <a:endParaRPr lang="sr-Latn-CS" altLang="en-US" sz="2000" dirty="0"/>
          </a:p>
          <a:p>
            <a:pPr lvl="2" eaLnBrk="1" hangingPunct="1">
              <a:lnSpc>
                <a:spcPct val="90000"/>
              </a:lnSpc>
            </a:pPr>
            <a:r>
              <a:rPr lang="sr-Cyrl-RS" altLang="en-US" sz="2000" dirty="0"/>
              <a:t>Директни </a:t>
            </a:r>
          </a:p>
          <a:p>
            <a:pPr lvl="2" eaLnBrk="1" hangingPunct="1">
              <a:lnSpc>
                <a:spcPct val="90000"/>
              </a:lnSpc>
            </a:pPr>
            <a:r>
              <a:rPr lang="sr-Cyrl-RS" altLang="en-US" sz="2000" dirty="0"/>
              <a:t>Индиректни</a:t>
            </a:r>
            <a:endParaRPr lang="sr-Latn-CS" altLang="en-US" sz="2000" dirty="0"/>
          </a:p>
        </p:txBody>
      </p:sp>
    </p:spTree>
  </p:cSld>
  <p:clrMapOvr>
    <a:masterClrMapping/>
  </p:clrMapOvr>
  <p:transition spd="slow" advTm="44151">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6" name="Rectangle 4">
            <a:extLst>
              <a:ext uri="{FF2B5EF4-FFF2-40B4-BE49-F238E27FC236}">
                <a16:creationId xmlns:a16="http://schemas.microsoft.com/office/drawing/2014/main" id="{A5E454AD-A719-46C2-BD27-DB1D12F9D402}"/>
              </a:ext>
            </a:extLst>
          </p:cNvPr>
          <p:cNvSpPr>
            <a:spLocks noGrp="1" noChangeArrowheads="1"/>
          </p:cNvSpPr>
          <p:nvPr>
            <p:ph type="title"/>
          </p:nvPr>
        </p:nvSpPr>
        <p:spPr>
          <a:xfrm>
            <a:off x="457200" y="2705100"/>
            <a:ext cx="8258175" cy="1371600"/>
          </a:xfrm>
        </p:spPr>
        <p:txBody>
          <a:bodyPr/>
          <a:lstStyle/>
          <a:p>
            <a:br>
              <a:rPr lang="sr-Cyrl-CS" altLang="en-US" sz="2400" b="1" i="1" u="sng" dirty="0">
                <a:latin typeface="Arno Pro"/>
              </a:rPr>
            </a:br>
            <a:r>
              <a:rPr lang="sr-Cyrl-CS" altLang="en-US" sz="2400" b="1" u="sng" dirty="0">
                <a:latin typeface="Arno Pro"/>
              </a:rPr>
              <a:t>Повреде менискуса</a:t>
            </a:r>
            <a:br>
              <a:rPr lang="sr-Cyrl-CS" altLang="en-US" sz="2400" b="1" u="sng" dirty="0">
                <a:latin typeface="Arno Pro"/>
              </a:rPr>
            </a:br>
            <a:r>
              <a:rPr lang="sr-Cyrl-CS" altLang="en-US" sz="2400" b="1" u="sng" dirty="0">
                <a:latin typeface="Arno Pro"/>
              </a:rPr>
              <a:t>А)</a:t>
            </a:r>
            <a:r>
              <a:rPr lang="sr-Cyrl-CS" altLang="en-US" sz="2400" dirty="0">
                <a:latin typeface="Arno Pro"/>
              </a:rPr>
              <a:t>Повреде медијалног менискуса настају када је колено </a:t>
            </a:r>
            <a:r>
              <a:rPr lang="sr-Cyrl-CS" altLang="en-US" sz="2400" dirty="0" err="1">
                <a:latin typeface="Arno Pro"/>
              </a:rPr>
              <a:t>флектирано</a:t>
            </a:r>
            <a:r>
              <a:rPr lang="sr-Cyrl-CS" altLang="en-US" sz="2400" dirty="0">
                <a:latin typeface="Arno Pro"/>
              </a:rPr>
              <a:t> и ротирано споља, а због пада или ударца дође до </a:t>
            </a:r>
            <a:r>
              <a:rPr lang="sr-Cyrl-CS" altLang="en-US" sz="2400" dirty="0" err="1">
                <a:latin typeface="Arno Pro"/>
              </a:rPr>
              <a:t>абдукције</a:t>
            </a:r>
            <a:r>
              <a:rPr lang="sr-Cyrl-CS" altLang="en-US" sz="2400" dirty="0">
                <a:latin typeface="Arno Pro"/>
              </a:rPr>
              <a:t> потколенице. Тада се укљешти менискус између бутне кости и голењаче. </a:t>
            </a:r>
            <a:br>
              <a:rPr lang="sr-Cyrl-CS" altLang="en-US" sz="2400" dirty="0">
                <a:latin typeface="Arno Pro"/>
              </a:rPr>
            </a:br>
            <a:r>
              <a:rPr lang="sr-Cyrl-CS" altLang="en-US" sz="2400" dirty="0">
                <a:latin typeface="Arno Pro"/>
              </a:rPr>
              <a:t>Повреда </a:t>
            </a:r>
            <a:r>
              <a:rPr lang="sr-Cyrl-CS" altLang="en-US" sz="2400" dirty="0">
                <a:solidFill>
                  <a:srgbClr val="FF0000"/>
                </a:solidFill>
                <a:latin typeface="Arno Pro"/>
              </a:rPr>
              <a:t>унутрашњег менискуса </a:t>
            </a:r>
            <a:r>
              <a:rPr lang="sr-Cyrl-CS" altLang="en-US" sz="2400" dirty="0">
                <a:latin typeface="Arno Pro"/>
              </a:rPr>
              <a:t>је много чешћа(7:1) јер је </a:t>
            </a:r>
            <a:br>
              <a:rPr lang="sr-Cyrl-CS" altLang="en-US" sz="2400" dirty="0">
                <a:latin typeface="Arno Pro"/>
              </a:rPr>
            </a:br>
            <a:r>
              <a:rPr lang="sr-Cyrl-CS" altLang="en-US" sz="2400" dirty="0">
                <a:latin typeface="Arno Pro"/>
              </a:rPr>
              <a:t> мање покретан, јер је срастао са зглобном капсулом и колатералним лигаментом. </a:t>
            </a:r>
            <a:br>
              <a:rPr lang="sr-Cyrl-CS" altLang="en-US" sz="2400" dirty="0">
                <a:latin typeface="Arno Pro"/>
              </a:rPr>
            </a:br>
            <a:r>
              <a:rPr lang="sr-Cyrl-CS" altLang="en-US" sz="2400" dirty="0">
                <a:latin typeface="Arno Pro"/>
              </a:rPr>
              <a:t>Б) Повреде </a:t>
            </a:r>
            <a:r>
              <a:rPr lang="sr-Cyrl-CS" altLang="en-US" sz="2400" b="1" dirty="0">
                <a:latin typeface="Arno Pro"/>
              </a:rPr>
              <a:t>спољашњег менискуса </a:t>
            </a:r>
            <a:r>
              <a:rPr lang="sr-Cyrl-CS" altLang="en-US" sz="2400" dirty="0">
                <a:latin typeface="Arno Pro"/>
              </a:rPr>
              <a:t>настају при унутрашњој ротацији и </a:t>
            </a:r>
            <a:r>
              <a:rPr lang="sr-Cyrl-CS" altLang="en-US" sz="2400" dirty="0" err="1">
                <a:latin typeface="Arno Pro"/>
              </a:rPr>
              <a:t>варус</a:t>
            </a:r>
            <a:r>
              <a:rPr lang="sr-Cyrl-CS" altLang="en-US" sz="2400" dirty="0">
                <a:latin typeface="Arno Pro"/>
              </a:rPr>
              <a:t> положају или при паду на подвијену ногу. Најчешће се ради о уздужном расцепу. Механизми:1)код спортиста 2) код дегенерације зглобне хрскавице( чучањ, клечање..), јер се сав притисак преноси на менискусе  3)удружена са повредама лигамената услед нестабилности зглоба</a:t>
            </a:r>
            <a:endParaRPr lang="en-US" altLang="en-US" sz="2400" dirty="0">
              <a:latin typeface="Arno Pro"/>
            </a:endParaRPr>
          </a:p>
        </p:txBody>
      </p:sp>
    </p:spTree>
    <p:custDataLst>
      <p:tags r:id="rId1"/>
    </p:custDataLst>
  </p:cSld>
  <p:clrMapOvr>
    <a:masterClrMapping/>
  </p:clrMapOvr>
  <p:transition spd="slow" advTm="91891">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1796"/>
                                        </p:tgtEl>
                                        <p:attrNameLst>
                                          <p:attrName>style.visibility</p:attrName>
                                        </p:attrNameLst>
                                      </p:cBhvr>
                                      <p:to>
                                        <p:strVal val="visible"/>
                                      </p:to>
                                    </p:set>
                                    <p:animEffect transition="in" filter="blinds(horizontal)">
                                      <p:cBhvr>
                                        <p:cTn id="7" dur="500"/>
                                        <p:tgtEl>
                                          <p:spTgt spid="161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0E34D3FC-6D9E-4018-BE67-D04BF871E1DB}"/>
              </a:ext>
            </a:extLst>
          </p:cNvPr>
          <p:cNvSpPr>
            <a:spLocks noGrp="1" noChangeArrowheads="1"/>
          </p:cNvSpPr>
          <p:nvPr>
            <p:ph type="title"/>
          </p:nvPr>
        </p:nvSpPr>
        <p:spPr/>
        <p:txBody>
          <a:bodyPr/>
          <a:lstStyle/>
          <a:p>
            <a:endParaRPr lang="en-US" altLang="en-US"/>
          </a:p>
        </p:txBody>
      </p:sp>
      <p:sp>
        <p:nvSpPr>
          <p:cNvPr id="46083" name="Slide Number Placeholder 2">
            <a:extLst>
              <a:ext uri="{FF2B5EF4-FFF2-40B4-BE49-F238E27FC236}">
                <a16:creationId xmlns:a16="http://schemas.microsoft.com/office/drawing/2014/main" id="{838032A4-FC24-4E1E-99C5-95D3E6D51231}"/>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E797ADD5-23A0-4215-9618-990049FEC115}" type="slidenum">
              <a:rPr lang="en-US" altLang="en-US" sz="1000" smtClean="0"/>
              <a:pPr>
                <a:spcBef>
                  <a:spcPct val="0"/>
                </a:spcBef>
                <a:buClrTx/>
                <a:buFontTx/>
                <a:buNone/>
              </a:pPr>
              <a:t>39</a:t>
            </a:fld>
            <a:endParaRPr lang="en-US" altLang="en-US" sz="1000"/>
          </a:p>
        </p:txBody>
      </p:sp>
      <p:pic>
        <p:nvPicPr>
          <p:cNvPr id="46084" name="Picture 4" descr="oblici ostecenja meniskusa">
            <a:extLst>
              <a:ext uri="{FF2B5EF4-FFF2-40B4-BE49-F238E27FC236}">
                <a16:creationId xmlns:a16="http://schemas.microsoft.com/office/drawing/2014/main" id="{C192F85E-64C2-4D35-94A1-BE0B3B37BD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274638"/>
            <a:ext cx="6551612" cy="589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25342">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slov 1">
            <a:extLst>
              <a:ext uri="{FF2B5EF4-FFF2-40B4-BE49-F238E27FC236}">
                <a16:creationId xmlns:a16="http://schemas.microsoft.com/office/drawing/2014/main" id="{BE306C98-774C-408E-BA79-4E5939209973}"/>
              </a:ext>
            </a:extLst>
          </p:cNvPr>
          <p:cNvSpPr>
            <a:spLocks noGrp="1"/>
          </p:cNvSpPr>
          <p:nvPr>
            <p:ph type="title"/>
          </p:nvPr>
        </p:nvSpPr>
        <p:spPr/>
        <p:txBody>
          <a:bodyPr/>
          <a:lstStyle/>
          <a:p>
            <a:pPr eaLnBrk="1" fontAlgn="auto" hangingPunct="1">
              <a:spcAft>
                <a:spcPts val="0"/>
              </a:spcAft>
              <a:defRPr/>
            </a:pPr>
            <a:r>
              <a:rPr lang="en-US" altLang="en-US" sz="3600" b="1">
                <a:solidFill>
                  <a:schemeClr val="tx1">
                    <a:lumMod val="75000"/>
                    <a:lumOff val="25000"/>
                  </a:schemeClr>
                </a:solidFill>
              </a:rPr>
              <a:t>ПОДЕЛА</a:t>
            </a:r>
          </a:p>
        </p:txBody>
      </p:sp>
      <p:sp>
        <p:nvSpPr>
          <p:cNvPr id="11267" name="Čuvar mesta za sadržaj 2" descr="Rectangle: Click to edit Master text styles&#10;Second level&#10;Third level&#10;Fourth level&#10;Fifth level">
            <a:extLst>
              <a:ext uri="{FF2B5EF4-FFF2-40B4-BE49-F238E27FC236}">
                <a16:creationId xmlns:a16="http://schemas.microsoft.com/office/drawing/2014/main" id="{7835AC9F-F85B-4AD3-9F44-C6C7CB7A9106}"/>
              </a:ext>
            </a:extLst>
          </p:cNvPr>
          <p:cNvSpPr>
            <a:spLocks noGrp="1"/>
          </p:cNvSpPr>
          <p:nvPr>
            <p:ph idx="1"/>
          </p:nvPr>
        </p:nvSpPr>
        <p:spPr/>
        <p:txBody>
          <a:bodyPr rtlCol="0">
            <a:normAutofit/>
          </a:bodyPr>
          <a:lstStyle/>
          <a:p>
            <a:pPr marL="0" indent="0" eaLnBrk="1" fontAlgn="auto" hangingPunct="1">
              <a:buFont typeface="Wingdings" panose="05000000000000000000" pitchFamily="2" charset="2"/>
              <a:buNone/>
              <a:defRPr/>
            </a:pPr>
            <a:endParaRPr lang="x-none" altLang="en-US" sz="2500" dirty="0">
              <a:solidFill>
                <a:schemeClr val="tx1">
                  <a:lumMod val="75000"/>
                  <a:lumOff val="25000"/>
                </a:schemeClr>
              </a:solidFill>
            </a:endParaRPr>
          </a:p>
          <a:p>
            <a:pPr marL="91440" indent="-91440" eaLnBrk="1" fontAlgn="auto" hangingPunct="1">
              <a:defRPr/>
            </a:pPr>
            <a:r>
              <a:rPr lang="x-none" altLang="en-US" sz="3000" b="1" dirty="0">
                <a:solidFill>
                  <a:schemeClr val="tx1">
                    <a:lumMod val="75000"/>
                    <a:lumOff val="25000"/>
                  </a:schemeClr>
                </a:solidFill>
              </a:rPr>
              <a:t>ЕНДОГЕНЕ </a:t>
            </a:r>
            <a:r>
              <a:rPr lang="x-none" altLang="en-US" dirty="0">
                <a:solidFill>
                  <a:schemeClr val="tx1">
                    <a:lumMod val="75000"/>
                    <a:lumOff val="25000"/>
                  </a:schemeClr>
                </a:solidFill>
              </a:rPr>
              <a:t>– анатомска и физиолошка промена структура, због премора или пренапрезања</a:t>
            </a:r>
          </a:p>
          <a:p>
            <a:pPr marL="91440" indent="-91440" eaLnBrk="1" fontAlgn="auto" hangingPunct="1">
              <a:defRPr/>
            </a:pPr>
            <a:endParaRPr lang="x-none" altLang="en-US" sz="3000" b="1" dirty="0">
              <a:solidFill>
                <a:schemeClr val="tx1">
                  <a:lumMod val="75000"/>
                  <a:lumOff val="25000"/>
                </a:schemeClr>
              </a:solidFill>
            </a:endParaRPr>
          </a:p>
          <a:p>
            <a:pPr marL="91440" indent="-91440" eaLnBrk="1" fontAlgn="auto" hangingPunct="1">
              <a:defRPr/>
            </a:pPr>
            <a:r>
              <a:rPr lang="x-none" altLang="en-US" sz="3000" b="1" dirty="0">
                <a:solidFill>
                  <a:schemeClr val="tx1">
                    <a:lumMod val="75000"/>
                    <a:lumOff val="25000"/>
                  </a:schemeClr>
                </a:solidFill>
              </a:rPr>
              <a:t>ЕГЗОГЕНЕ </a:t>
            </a:r>
            <a:r>
              <a:rPr lang="x-none" altLang="en-US" dirty="0">
                <a:solidFill>
                  <a:schemeClr val="tx1">
                    <a:lumMod val="75000"/>
                    <a:lumOff val="25000"/>
                  </a:schemeClr>
                </a:solidFill>
              </a:rPr>
              <a:t>– деловањем спољних сила или агенаса  </a:t>
            </a:r>
            <a:endParaRPr lang="en-US" altLang="en-US" dirty="0">
              <a:solidFill>
                <a:schemeClr val="tx1">
                  <a:lumMod val="75000"/>
                  <a:lumOff val="25000"/>
                </a:schemeClr>
              </a:solidFill>
            </a:endParaRPr>
          </a:p>
        </p:txBody>
      </p:sp>
      <p:sp>
        <p:nvSpPr>
          <p:cNvPr id="10244" name="Čuvar mesta za broj slajda 1">
            <a:extLst>
              <a:ext uri="{FF2B5EF4-FFF2-40B4-BE49-F238E27FC236}">
                <a16:creationId xmlns:a16="http://schemas.microsoft.com/office/drawing/2014/main" id="{880139A7-B36E-479D-9435-BCDEB1CFF7D0}"/>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4DD36B05-ABF5-4D0F-90CE-776FA1C24DDF}" type="slidenum">
              <a:rPr lang="en-US" altLang="en-US" sz="1400" smtClean="0">
                <a:latin typeface="Tahoma" panose="020B0604030504040204" pitchFamily="34" charset="0"/>
                <a:cs typeface="Arial" panose="020B0604020202020204" pitchFamily="34" charset="0"/>
              </a:rPr>
              <a:pPr>
                <a:spcBef>
                  <a:spcPct val="0"/>
                </a:spcBef>
                <a:buClrTx/>
                <a:buFontTx/>
                <a:buNone/>
              </a:pPr>
              <a:t>4</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14708">
    <p:random/>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a:extLst>
              <a:ext uri="{FF2B5EF4-FFF2-40B4-BE49-F238E27FC236}">
                <a16:creationId xmlns:a16="http://schemas.microsoft.com/office/drawing/2014/main" id="{E5E2AB7C-4390-49BE-AB5F-AB691F08778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ABB157E7-9B24-4956-8361-33DAD13A9CAA}" type="slidenum">
              <a:rPr lang="en-US" altLang="en-US" sz="1000" smtClean="0"/>
              <a:pPr>
                <a:spcBef>
                  <a:spcPct val="0"/>
                </a:spcBef>
                <a:buClrTx/>
                <a:buFontTx/>
                <a:buNone/>
              </a:pPr>
              <a:t>40</a:t>
            </a:fld>
            <a:endParaRPr lang="en-US" altLang="en-US" sz="1000"/>
          </a:p>
        </p:txBody>
      </p:sp>
      <p:sp>
        <p:nvSpPr>
          <p:cNvPr id="28675" name="Rectangle 3">
            <a:extLst>
              <a:ext uri="{FF2B5EF4-FFF2-40B4-BE49-F238E27FC236}">
                <a16:creationId xmlns:a16="http://schemas.microsoft.com/office/drawing/2014/main" id="{A44B7468-9A9B-4346-9A32-B32A9C0E893A}"/>
              </a:ext>
            </a:extLst>
          </p:cNvPr>
          <p:cNvSpPr>
            <a:spLocks noGrp="1" noChangeArrowheads="1"/>
          </p:cNvSpPr>
          <p:nvPr>
            <p:ph type="body" idx="1"/>
          </p:nvPr>
        </p:nvSpPr>
        <p:spPr>
          <a:xfrm>
            <a:off x="838200" y="333375"/>
            <a:ext cx="8007350" cy="5762625"/>
          </a:xfrm>
        </p:spPr>
        <p:txBody>
          <a:bodyPr/>
          <a:lstStyle/>
          <a:p>
            <a:pPr marL="609600" indent="-609600" eaLnBrk="1" hangingPunct="1">
              <a:lnSpc>
                <a:spcPct val="80000"/>
              </a:lnSpc>
              <a:defRPr/>
            </a:pPr>
            <a:r>
              <a:rPr lang="sr-Latn-CS" altLang="en-US" sz="2000" dirty="0"/>
              <a:t>KLINIČKA SLIKA POVREDE MENISKUSA</a:t>
            </a:r>
          </a:p>
          <a:p>
            <a:pPr marL="609600" indent="-609600" eaLnBrk="1" hangingPunct="1">
              <a:lnSpc>
                <a:spcPct val="80000"/>
              </a:lnSpc>
              <a:defRPr/>
            </a:pPr>
            <a:endParaRPr lang="sr-Latn-CS" altLang="en-US" sz="2000" dirty="0"/>
          </a:p>
          <a:p>
            <a:pPr marL="609600" indent="-609600" eaLnBrk="1" hangingPunct="1">
              <a:lnSpc>
                <a:spcPct val="80000"/>
              </a:lnSpc>
              <a:buFont typeface="Wingdings" panose="05000000000000000000" pitchFamily="2" charset="2"/>
              <a:buNone/>
              <a:defRPr/>
            </a:pPr>
            <a:endParaRPr lang="sr-Latn-CS" altLang="en-US" sz="2000" dirty="0"/>
          </a:p>
          <a:p>
            <a:pPr marL="990600" lvl="1" indent="-533400" algn="just" eaLnBrk="1" hangingPunct="1">
              <a:lnSpc>
                <a:spcPct val="80000"/>
              </a:lnSpc>
              <a:defRPr/>
            </a:pPr>
            <a:r>
              <a:rPr lang="sr-Latn-CS" altLang="en-US" sz="2000" dirty="0"/>
              <a:t>B</a:t>
            </a:r>
            <a:r>
              <a:rPr lang="sr-Cyrl-CS" altLang="en-US" sz="2000" dirty="0"/>
              <a:t>ol duž linije zgloba i blokada kolena</a:t>
            </a:r>
          </a:p>
          <a:p>
            <a:pPr marL="990600" lvl="1" indent="-533400" algn="just" eaLnBrk="1" hangingPunct="1">
              <a:lnSpc>
                <a:spcPct val="80000"/>
              </a:lnSpc>
              <a:defRPr/>
            </a:pPr>
            <a:r>
              <a:rPr lang="sr-Cyrl-CS" altLang="en-US" sz="2000" dirty="0"/>
              <a:t>Otok nastaje usled iritacije sinovije, nije obavezan</a:t>
            </a:r>
          </a:p>
          <a:p>
            <a:pPr marL="990600" lvl="1" indent="-533400" algn="just" eaLnBrk="1" hangingPunct="1">
              <a:lnSpc>
                <a:spcPct val="80000"/>
              </a:lnSpc>
              <a:defRPr/>
            </a:pPr>
            <a:r>
              <a:rPr lang="sr-Cyrl-CS" altLang="en-US" sz="2000" u="sng" dirty="0">
                <a:solidFill>
                  <a:srgbClr val="FF0000"/>
                </a:solidFill>
              </a:rPr>
              <a:t>B</a:t>
            </a:r>
            <a:r>
              <a:rPr lang="sr-Latn-CS" altLang="en-US" sz="2000" u="sng" dirty="0">
                <a:solidFill>
                  <a:srgbClr val="FF0000"/>
                </a:solidFill>
              </a:rPr>
              <a:t>l</a:t>
            </a:r>
            <a:r>
              <a:rPr lang="sr-Cyrl-CS" altLang="en-US" sz="2000" u="sng" dirty="0">
                <a:solidFill>
                  <a:srgbClr val="FF0000"/>
                </a:solidFill>
              </a:rPr>
              <a:t>okada </a:t>
            </a:r>
            <a:r>
              <a:rPr lang="sr-Cyrl-CS" altLang="en-US" sz="2000" dirty="0"/>
              <a:t>funkci</a:t>
            </a:r>
            <a:r>
              <a:rPr lang="sr-Latn-CS" altLang="en-US" sz="2000" dirty="0"/>
              <a:t>je</a:t>
            </a:r>
            <a:r>
              <a:rPr lang="sr-Cyrl-CS" altLang="en-US" sz="2000" dirty="0"/>
              <a:t> (ne može da ispravi koleno)</a:t>
            </a:r>
          </a:p>
          <a:p>
            <a:pPr marL="990600" lvl="1" indent="-533400" algn="just" eaLnBrk="1" hangingPunct="1">
              <a:lnSpc>
                <a:spcPct val="80000"/>
              </a:lnSpc>
              <a:defRPr/>
            </a:pPr>
            <a:r>
              <a:rPr lang="sr-Cyrl-CS" altLang="en-US" sz="2000" dirty="0"/>
              <a:t>Ose</a:t>
            </a:r>
            <a:r>
              <a:rPr lang="sr-Latn-CS" altLang="en-US" sz="2000" dirty="0"/>
              <a:t>ć</a:t>
            </a:r>
            <a:r>
              <a:rPr lang="sr-Cyrl-CS" altLang="en-US" sz="2000" dirty="0"/>
              <a:t>a</a:t>
            </a:r>
            <a:r>
              <a:rPr lang="sr-Latn-CS" altLang="en-US" sz="2000" dirty="0"/>
              <a:t>j</a:t>
            </a:r>
            <a:r>
              <a:rPr lang="sr-Cyrl-CS" altLang="en-US" sz="2000" dirty="0"/>
              <a:t> preskakanja, popuštanja i "otkidanja u kolenu" su znaci manjeg rascepa meniskusa. Kod hroničnih stanja:</a:t>
            </a:r>
            <a:r>
              <a:rPr lang="en-US" altLang="en-US" sz="2000" dirty="0"/>
              <a:t> </a:t>
            </a:r>
            <a:r>
              <a:rPr lang="sr-Cyrl-CS" altLang="en-US" sz="2000" dirty="0"/>
              <a:t>škljocanje</a:t>
            </a:r>
            <a:r>
              <a:rPr lang="en-US" altLang="en-US" sz="2000" dirty="0"/>
              <a:t>,</a:t>
            </a:r>
            <a:r>
              <a:rPr lang="sr-Cyrl-CS" altLang="en-US" sz="2000" dirty="0"/>
              <a:t> </a:t>
            </a:r>
            <a:r>
              <a:rPr lang="en-US" altLang="en-US" sz="2000" dirty="0"/>
              <a:t>a</a:t>
            </a:r>
            <a:r>
              <a:rPr lang="sr-Cyrl-CS" altLang="en-US" sz="2000" dirty="0"/>
              <a:t>trofija мишића</a:t>
            </a:r>
          </a:p>
          <a:p>
            <a:pPr marL="990600" lvl="1" indent="-533400" algn="just" eaLnBrk="1" hangingPunct="1">
              <a:lnSpc>
                <a:spcPct val="80000"/>
              </a:lnSpc>
              <a:defRPr/>
            </a:pPr>
            <a:r>
              <a:rPr lang="sr-Cyrl-CS" altLang="en-US" sz="2000" dirty="0"/>
              <a:t>Hod sa osloncem na delimično flektirano koleno</a:t>
            </a:r>
          </a:p>
          <a:p>
            <a:pPr marL="990600" lvl="1" indent="-533400" algn="just" eaLnBrk="1" hangingPunct="1">
              <a:lnSpc>
                <a:spcPct val="80000"/>
              </a:lnSpc>
              <a:defRPr/>
            </a:pPr>
            <a:r>
              <a:rPr lang="sr-Cyrl-CS" altLang="en-US" sz="2000" dirty="0">
                <a:latin typeface="Arno Pro"/>
              </a:rPr>
              <a:t>  брза хипотрофија </a:t>
            </a:r>
            <a:r>
              <a:rPr lang="sr-Cyrl-CS" altLang="en-US" sz="2000" i="1" dirty="0">
                <a:latin typeface="Arno Pro"/>
              </a:rPr>
              <a:t>m. </a:t>
            </a:r>
            <a:r>
              <a:rPr lang="en-US" altLang="en-US" sz="2000" i="1" dirty="0">
                <a:latin typeface="Arno Pro"/>
              </a:rPr>
              <a:t>q</a:t>
            </a:r>
            <a:r>
              <a:rPr lang="sr-Cyrl-CS" altLang="en-US" sz="2000" i="1" dirty="0">
                <a:latin typeface="Arno Pro"/>
              </a:rPr>
              <a:t>uadriceps-a</a:t>
            </a:r>
            <a:endParaRPr lang="sr-Cyrl-CS" altLang="en-US" sz="2000" dirty="0">
              <a:latin typeface="Arno Pro"/>
            </a:endParaRPr>
          </a:p>
          <a:p>
            <a:pPr marL="990600" lvl="1" indent="-533400" algn="just" eaLnBrk="1" hangingPunct="1">
              <a:lnSpc>
                <a:spcPct val="80000"/>
              </a:lnSpc>
              <a:defRPr/>
            </a:pPr>
            <a:endParaRPr lang="sr-Cyrl-CS" altLang="en-US" sz="2000" dirty="0">
              <a:latin typeface="Arno Pro"/>
            </a:endParaRPr>
          </a:p>
          <a:p>
            <a:pPr marL="457200" lvl="1" indent="0" algn="just" eaLnBrk="1" hangingPunct="1">
              <a:lnSpc>
                <a:spcPct val="80000"/>
              </a:lnSpc>
              <a:buFont typeface="Wingdings" panose="05000000000000000000" pitchFamily="2" charset="2"/>
              <a:buNone/>
              <a:defRPr/>
            </a:pPr>
            <a:r>
              <a:rPr lang="sr-Cyrl-CS" altLang="en-US" sz="2000" dirty="0">
                <a:latin typeface="Arno Pro"/>
              </a:rPr>
              <a:t>присуство бола на страни повређеног менискуса и појачавање болова приликом компресија или иритантних покрета,</a:t>
            </a:r>
          </a:p>
          <a:p>
            <a:pPr marL="457200" lvl="1" indent="0" algn="just" eaLnBrk="1" hangingPunct="1">
              <a:lnSpc>
                <a:spcPct val="80000"/>
              </a:lnSpc>
              <a:buFont typeface="Wingdings" panose="05000000000000000000" pitchFamily="2" charset="2"/>
              <a:buNone/>
              <a:defRPr/>
            </a:pPr>
            <a:endParaRPr lang="sr-Cyrl-CS" altLang="en-US" sz="2000" dirty="0">
              <a:latin typeface="Arno Pro"/>
            </a:endParaRPr>
          </a:p>
          <a:p>
            <a:pPr marL="990600" lvl="1" indent="-533400" algn="just" eaLnBrk="1" hangingPunct="1">
              <a:lnSpc>
                <a:spcPct val="80000"/>
              </a:lnSpc>
              <a:defRPr/>
            </a:pPr>
            <a:endParaRPr lang="sr-Latn-CS" altLang="en-US" sz="2000" dirty="0"/>
          </a:p>
          <a:p>
            <a:pPr marL="990600" lvl="1" indent="-533400" algn="just" eaLnBrk="1" hangingPunct="1">
              <a:lnSpc>
                <a:spcPct val="80000"/>
              </a:lnSpc>
              <a:defRPr/>
            </a:pPr>
            <a:endParaRPr lang="sr-Latn-CS" altLang="en-US" sz="2000" dirty="0"/>
          </a:p>
          <a:p>
            <a:pPr marL="990600" lvl="1" indent="-533400" algn="just" eaLnBrk="1" hangingPunct="1">
              <a:lnSpc>
                <a:spcPct val="80000"/>
              </a:lnSpc>
              <a:defRPr/>
            </a:pPr>
            <a:endParaRPr lang="sr-Latn-CS" altLang="en-US" sz="2000" dirty="0"/>
          </a:p>
          <a:p>
            <a:pPr marL="990600" lvl="1" indent="-533400" algn="just" eaLnBrk="1" hangingPunct="1">
              <a:lnSpc>
                <a:spcPct val="80000"/>
              </a:lnSpc>
              <a:defRPr/>
            </a:pPr>
            <a:endParaRPr lang="sr-Latn-CS" altLang="en-US" sz="2000" dirty="0"/>
          </a:p>
          <a:p>
            <a:pPr marL="990600" lvl="1" indent="-533400" algn="just" eaLnBrk="1" hangingPunct="1">
              <a:lnSpc>
                <a:spcPct val="80000"/>
              </a:lnSpc>
              <a:defRPr/>
            </a:pPr>
            <a:endParaRPr lang="sr-Latn-CS" altLang="en-US" sz="2000" dirty="0"/>
          </a:p>
          <a:p>
            <a:pPr marL="990600" lvl="1" indent="-533400" algn="just" eaLnBrk="1" hangingPunct="1">
              <a:lnSpc>
                <a:spcPct val="80000"/>
              </a:lnSpc>
              <a:buFont typeface="Wingdings" panose="05000000000000000000" pitchFamily="2" charset="2"/>
              <a:buNone/>
              <a:defRPr/>
            </a:pPr>
            <a:endParaRPr lang="sr-Latn-CS" altLang="en-US" sz="2000" dirty="0"/>
          </a:p>
        </p:txBody>
      </p:sp>
    </p:spTree>
  </p:cSld>
  <p:clrMapOvr>
    <a:masterClrMapping/>
  </p:clrMapOvr>
  <p:transition spd="slow" advTm="94352">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a:extLst>
              <a:ext uri="{FF2B5EF4-FFF2-40B4-BE49-F238E27FC236}">
                <a16:creationId xmlns:a16="http://schemas.microsoft.com/office/drawing/2014/main" id="{F3637330-CEA0-4880-8FD4-0597179C0889}"/>
              </a:ext>
            </a:extLst>
          </p:cNvPr>
          <p:cNvSpPr>
            <a:spLocks noGrp="1" noChangeArrowheads="1"/>
          </p:cNvSpPr>
          <p:nvPr>
            <p:ph type="title"/>
          </p:nvPr>
        </p:nvSpPr>
        <p:spPr/>
        <p:txBody>
          <a:bodyPr/>
          <a:lstStyle/>
          <a:p>
            <a:r>
              <a:rPr lang="sr-Cyrl-RS" altLang="en-US"/>
              <a:t>ЛЕЧЕЊЕ ПОВРЕДА МЕНИСКУСА</a:t>
            </a:r>
            <a:endParaRPr lang="en-US" altLang="en-US"/>
          </a:p>
        </p:txBody>
      </p:sp>
      <p:sp>
        <p:nvSpPr>
          <p:cNvPr id="48131" name="Slide Number Placeholder 2">
            <a:extLst>
              <a:ext uri="{FF2B5EF4-FFF2-40B4-BE49-F238E27FC236}">
                <a16:creationId xmlns:a16="http://schemas.microsoft.com/office/drawing/2014/main" id="{67A40C1C-162E-4FE7-86DD-08EC177DC70F}"/>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56363521-A66C-4C97-A9A8-7479D39035F2}" type="slidenum">
              <a:rPr lang="en-US" altLang="en-US" sz="1000" smtClean="0"/>
              <a:pPr>
                <a:spcBef>
                  <a:spcPct val="0"/>
                </a:spcBef>
                <a:buClrTx/>
                <a:buFontTx/>
                <a:buNone/>
              </a:pPr>
              <a:t>41</a:t>
            </a:fld>
            <a:endParaRPr lang="en-US" altLang="en-US" sz="1000"/>
          </a:p>
        </p:txBody>
      </p:sp>
      <p:sp>
        <p:nvSpPr>
          <p:cNvPr id="48132" name="TextBox 4">
            <a:extLst>
              <a:ext uri="{FF2B5EF4-FFF2-40B4-BE49-F238E27FC236}">
                <a16:creationId xmlns:a16="http://schemas.microsoft.com/office/drawing/2014/main" id="{8C96E3E3-DF7E-49DE-A0F5-252D53D169A6}"/>
              </a:ext>
            </a:extLst>
          </p:cNvPr>
          <p:cNvSpPr txBox="1">
            <a:spLocks noChangeArrowheads="1"/>
          </p:cNvSpPr>
          <p:nvPr/>
        </p:nvSpPr>
        <p:spPr bwMode="auto">
          <a:xfrm>
            <a:off x="899592" y="1916832"/>
            <a:ext cx="7056784" cy="250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990600" indent="-53340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lvl="1" eaLnBrk="1" hangingPunct="1">
              <a:lnSpc>
                <a:spcPct val="80000"/>
              </a:lnSpc>
              <a:spcBef>
                <a:spcPct val="0"/>
              </a:spcBef>
              <a:buClrTx/>
            </a:pPr>
            <a:r>
              <a:rPr lang="ru-RU" altLang="en-US" sz="2800" dirty="0"/>
              <a:t>У акутној фази смањити оток и бол (мировањем,релаксацијом мисица)</a:t>
            </a:r>
          </a:p>
          <a:p>
            <a:pPr lvl="1" eaLnBrk="1" hangingPunct="1">
              <a:lnSpc>
                <a:spcPct val="80000"/>
              </a:lnSpc>
              <a:spcBef>
                <a:spcPct val="0"/>
              </a:spcBef>
              <a:buClrTx/>
            </a:pPr>
            <a:r>
              <a:rPr lang="ru-RU" altLang="en-US" sz="2800" dirty="0"/>
              <a:t>Имобилизација</a:t>
            </a:r>
          </a:p>
          <a:p>
            <a:pPr lvl="1" eaLnBrk="1" hangingPunct="1">
              <a:lnSpc>
                <a:spcPct val="80000"/>
              </a:lnSpc>
              <a:spcBef>
                <a:spcPct val="0"/>
              </a:spcBef>
              <a:buClrTx/>
            </a:pPr>
            <a:r>
              <a:rPr lang="ru-RU" altLang="en-US" sz="2800" dirty="0"/>
              <a:t>Активне вежбе, хидротерапије и топлотни агенси.Треба јацати мисице (прогресивно по Де Лорму, ЕС-ом)</a:t>
            </a:r>
            <a:endParaRPr lang="sr-Latn-CS" altLang="en-US" sz="2800" dirty="0"/>
          </a:p>
        </p:txBody>
      </p:sp>
    </p:spTree>
  </p:cSld>
  <p:clrMapOvr>
    <a:masterClrMapping/>
  </p:clrMapOvr>
  <p:transition spd="slow" advTm="66953">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19388EB6-855D-47E6-9EFC-D2A3AF36B8B1}"/>
              </a:ext>
            </a:extLst>
          </p:cNvPr>
          <p:cNvSpPr>
            <a:spLocks noGrp="1" noChangeArrowheads="1"/>
          </p:cNvSpPr>
          <p:nvPr>
            <p:ph type="title"/>
          </p:nvPr>
        </p:nvSpPr>
        <p:spPr>
          <a:xfrm>
            <a:off x="457200" y="544513"/>
            <a:ext cx="8229600" cy="2384425"/>
          </a:xfrm>
        </p:spPr>
        <p:txBody>
          <a:bodyPr/>
          <a:lstStyle/>
          <a:p>
            <a:r>
              <a:rPr lang="sr-Cyrl-CS" altLang="en-US" sz="2400" b="1" u="sng" dirty="0" err="1">
                <a:latin typeface="Arno Pro"/>
              </a:rPr>
              <a:t>Аppleyev</a:t>
            </a:r>
            <a:r>
              <a:rPr lang="sr-Cyrl-CS" altLang="en-US" sz="2400" b="1" u="sng" dirty="0">
                <a:latin typeface="Arno Pro"/>
              </a:rPr>
              <a:t> тест-</a:t>
            </a:r>
            <a:r>
              <a:rPr lang="sr-Cyrl-CS" altLang="en-US" sz="2400" dirty="0">
                <a:latin typeface="Arno Pro"/>
              </a:rPr>
              <a:t> пацијент лежи на трбуху, бутна кост чврсто фиксирана уз подлогу, </a:t>
            </a:r>
            <a:r>
              <a:rPr lang="sr-Cyrl-CS" altLang="en-US" sz="2400" dirty="0" err="1">
                <a:latin typeface="Arno Pro"/>
              </a:rPr>
              <a:t>подколеница</a:t>
            </a:r>
            <a:r>
              <a:rPr lang="sr-Cyrl-CS" altLang="en-US" sz="2400" dirty="0">
                <a:latin typeface="Arno Pro"/>
              </a:rPr>
              <a:t> </a:t>
            </a:r>
            <a:r>
              <a:rPr lang="sr-Cyrl-CS" altLang="en-US" sz="2400" dirty="0" err="1">
                <a:latin typeface="Arno Pro"/>
              </a:rPr>
              <a:t>флектиране</a:t>
            </a:r>
            <a:r>
              <a:rPr lang="sr-Cyrl-CS" altLang="en-US" sz="2400" dirty="0">
                <a:latin typeface="Arno Pro"/>
              </a:rPr>
              <a:t> под углом од 90 степени. Испитивач  притисне </a:t>
            </a:r>
            <a:r>
              <a:rPr lang="sr-Cyrl-CS" altLang="en-US" sz="2400" dirty="0" err="1">
                <a:latin typeface="Arno Pro"/>
              </a:rPr>
              <a:t>подколеницу</a:t>
            </a:r>
            <a:r>
              <a:rPr lang="sr-Cyrl-CS" altLang="en-US" sz="2400" dirty="0">
                <a:latin typeface="Arno Pro"/>
              </a:rPr>
              <a:t> на подлогу, и ротира стопало наизменично унутра и упоље мењајући степен флексије. Појава прескока или бола указују на </a:t>
            </a:r>
            <a:r>
              <a:rPr lang="sr-Cyrl-CS" altLang="en-US" sz="2400" b="1" dirty="0">
                <a:latin typeface="Arno Pro"/>
              </a:rPr>
              <a:t>лезију менискуса</a:t>
            </a:r>
            <a:r>
              <a:rPr lang="en-US" altLang="en-US" sz="2400" b="1" dirty="0">
                <a:latin typeface="Arno Pro"/>
              </a:rPr>
              <a:t>.</a:t>
            </a:r>
          </a:p>
        </p:txBody>
      </p:sp>
      <p:pic>
        <p:nvPicPr>
          <p:cNvPr id="49155" name="Picture 4" descr="knee apple">
            <a:extLst>
              <a:ext uri="{FF2B5EF4-FFF2-40B4-BE49-F238E27FC236}">
                <a16:creationId xmlns:a16="http://schemas.microsoft.com/office/drawing/2014/main" id="{C982DDA3-C751-4078-A913-762390EAA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8938" y="3571875"/>
            <a:ext cx="3889375"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38578">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5890"/>
                                        </p:tgtEl>
                                        <p:attrNameLst>
                                          <p:attrName>style.visibility</p:attrName>
                                        </p:attrNameLst>
                                      </p:cBhvr>
                                      <p:to>
                                        <p:strVal val="visible"/>
                                      </p:to>
                                    </p:set>
                                    <p:animEffect transition="in" filter="blinds(horizontal)">
                                      <p:cBhvr>
                                        <p:cTn id="7" dur="500"/>
                                        <p:tgtEl>
                                          <p:spTgt spid="165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a:extLst>
              <a:ext uri="{FF2B5EF4-FFF2-40B4-BE49-F238E27FC236}">
                <a16:creationId xmlns:a16="http://schemas.microsoft.com/office/drawing/2014/main" id="{8A502C05-322B-46E3-A01A-808C7A248EB4}"/>
              </a:ext>
            </a:extLst>
          </p:cNvPr>
          <p:cNvSpPr>
            <a:spLocks noGrp="1" noChangeArrowheads="1"/>
          </p:cNvSpPr>
          <p:nvPr>
            <p:ph type="title"/>
          </p:nvPr>
        </p:nvSpPr>
        <p:spPr>
          <a:xfrm>
            <a:off x="468313" y="4652963"/>
            <a:ext cx="8229600" cy="1371600"/>
          </a:xfrm>
        </p:spPr>
        <p:txBody>
          <a:bodyPr/>
          <a:lstStyle/>
          <a:p>
            <a:r>
              <a:rPr lang="en-US" altLang="en-US" sz="2400" b="1" u="sng">
                <a:latin typeface="Arno Pro"/>
              </a:rPr>
              <a:t>Mc Murray </a:t>
            </a:r>
            <a:r>
              <a:rPr lang="sr-Cyrl-CS" altLang="en-US" sz="2400" b="1" u="sng">
                <a:latin typeface="Arno Pro"/>
              </a:rPr>
              <a:t>тест-</a:t>
            </a:r>
            <a:r>
              <a:rPr lang="en-US" altLang="en-US" sz="2400">
                <a:latin typeface="Arno Pro"/>
              </a:rPr>
              <a:t>   Нога која се испитује савијена у куку и колену тако да пета додирује бутину. Испитивач једном руком обухвати стопало, а другом колено</a:t>
            </a:r>
            <a:r>
              <a:rPr lang="sr-Cyrl-CS" altLang="en-US" sz="2400">
                <a:latin typeface="Arno Pro"/>
              </a:rPr>
              <a:t>.</a:t>
            </a:r>
            <a:r>
              <a:rPr lang="en-US" altLang="en-US" sz="2400">
                <a:latin typeface="Arno Pro"/>
              </a:rPr>
              <a:t> Потом</a:t>
            </a:r>
            <a:r>
              <a:rPr lang="sr-Cyrl-CS" altLang="en-US" sz="2400">
                <a:latin typeface="Arno Pro"/>
              </a:rPr>
              <a:t> се стопало ротира упоље, потколеница абдукује и колено екстендира. Уколико се под прстима руке којом је обухваћено колено осети прескок, вероватно се ради о расцепу медијалног менискуса.</a:t>
            </a:r>
            <a:endParaRPr lang="en-US" altLang="en-US" sz="2400">
              <a:latin typeface="Arno Pro"/>
            </a:endParaRPr>
          </a:p>
        </p:txBody>
      </p:sp>
      <p:pic>
        <p:nvPicPr>
          <p:cNvPr id="50179" name="Picture 5">
            <a:extLst>
              <a:ext uri="{FF2B5EF4-FFF2-40B4-BE49-F238E27FC236}">
                <a16:creationId xmlns:a16="http://schemas.microsoft.com/office/drawing/2014/main" id="{BF9455A3-91E8-40A3-B973-38EC6B59CB67}"/>
              </a:ext>
            </a:extLst>
          </p:cNvPr>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2268538" y="549275"/>
            <a:ext cx="4392612"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34096">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7940"/>
                                        </p:tgtEl>
                                        <p:attrNameLst>
                                          <p:attrName>style.visibility</p:attrName>
                                        </p:attrNameLst>
                                      </p:cBhvr>
                                      <p:to>
                                        <p:strVal val="visible"/>
                                      </p:to>
                                    </p:set>
                                    <p:animEffect transition="in" filter="blinds(horizontal)">
                                      <p:cBhvr>
                                        <p:cTn id="7" dur="500"/>
                                        <p:tgtEl>
                                          <p:spTgt spid="1679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a:extLst>
              <a:ext uri="{FF2B5EF4-FFF2-40B4-BE49-F238E27FC236}">
                <a16:creationId xmlns:a16="http://schemas.microsoft.com/office/drawing/2014/main" id="{3A9841E5-34D9-470F-8558-F784D46969B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F12B2E5B-8BCC-4F46-81E3-64F1A10BC3E1}" type="slidenum">
              <a:rPr lang="en-US" altLang="en-US" sz="1000" smtClean="0"/>
              <a:pPr>
                <a:spcBef>
                  <a:spcPct val="0"/>
                </a:spcBef>
                <a:buClrTx/>
                <a:buFontTx/>
                <a:buNone/>
              </a:pPr>
              <a:t>44</a:t>
            </a:fld>
            <a:endParaRPr lang="en-US" altLang="en-US" sz="1000"/>
          </a:p>
        </p:txBody>
      </p:sp>
      <p:sp>
        <p:nvSpPr>
          <p:cNvPr id="51203" name="Rectangle 3">
            <a:extLst>
              <a:ext uri="{FF2B5EF4-FFF2-40B4-BE49-F238E27FC236}">
                <a16:creationId xmlns:a16="http://schemas.microsoft.com/office/drawing/2014/main" id="{6DAE7D1E-EA8C-4EAD-93B5-461B129E7333}"/>
              </a:ext>
            </a:extLst>
          </p:cNvPr>
          <p:cNvSpPr>
            <a:spLocks noGrp="1" noChangeArrowheads="1"/>
          </p:cNvSpPr>
          <p:nvPr>
            <p:ph type="body" idx="1"/>
          </p:nvPr>
        </p:nvSpPr>
        <p:spPr>
          <a:xfrm>
            <a:off x="838200" y="404813"/>
            <a:ext cx="8007350" cy="5691187"/>
          </a:xfrm>
        </p:spPr>
        <p:txBody>
          <a:bodyPr/>
          <a:lstStyle/>
          <a:p>
            <a:pPr eaLnBrk="1" hangingPunct="1"/>
            <a:r>
              <a:rPr lang="sr-Cyrl-RS" altLang="en-US" sz="2800" b="1" dirty="0"/>
              <a:t>Повреда лигамената колена</a:t>
            </a:r>
            <a:endParaRPr lang="sr-Latn-CS" altLang="en-US" sz="2800" b="1" dirty="0"/>
          </a:p>
          <a:p>
            <a:pPr algn="ctr" eaLnBrk="1" hangingPunct="1"/>
            <a:r>
              <a:rPr lang="sr-Cyrl-CS" altLang="en-US" sz="2400" b="1" dirty="0"/>
              <a:t>Медијални колатерални лигамент (</a:t>
            </a:r>
            <a:r>
              <a:rPr lang="en-US" altLang="en-US" sz="2400" b="1" dirty="0"/>
              <a:t>LCM</a:t>
            </a:r>
            <a:r>
              <a:rPr lang="sr-Cyrl-CS" altLang="en-US" sz="2400" b="1" dirty="0"/>
              <a:t>)</a:t>
            </a:r>
            <a:endParaRPr lang="sr-Latn-CS" altLang="en-US" sz="2400" b="1" dirty="0"/>
          </a:p>
          <a:p>
            <a:pPr eaLnBrk="1" hangingPunct="1"/>
            <a:r>
              <a:rPr lang="sr-Cyrl-RS" altLang="en-US" sz="2000" b="1" dirty="0"/>
              <a:t>Механизам повреде</a:t>
            </a:r>
            <a:endParaRPr lang="sr-Cyrl-CS" altLang="en-US" sz="2000" dirty="0"/>
          </a:p>
          <a:p>
            <a:pPr lvl="1" eaLnBrk="1" hangingPunct="1"/>
            <a:r>
              <a:rPr lang="sr-Cyrl-RS" altLang="en-US" sz="2000" dirty="0"/>
              <a:t>Директна сила са спољашње стране колена</a:t>
            </a:r>
            <a:endParaRPr lang="sr-Cyrl-CS" altLang="en-US" sz="2000" dirty="0"/>
          </a:p>
          <a:p>
            <a:pPr lvl="1" eaLnBrk="1" hangingPunct="1"/>
            <a:r>
              <a:rPr lang="sr-Cyrl-RS" altLang="en-US" sz="2000" dirty="0"/>
              <a:t>Обично постоје удружене повреде</a:t>
            </a:r>
            <a:endParaRPr lang="sr-Latn-CS" altLang="en-US" sz="2000" b="1" dirty="0"/>
          </a:p>
          <a:p>
            <a:pPr eaLnBrk="1" hangingPunct="1"/>
            <a:r>
              <a:rPr lang="sr-Cyrl-RS" altLang="en-US" sz="2000" b="1" dirty="0"/>
              <a:t>Клиничка слика</a:t>
            </a:r>
            <a:endParaRPr lang="sr-Cyrl-CS" altLang="en-US" sz="2000" dirty="0"/>
          </a:p>
          <a:p>
            <a:pPr lvl="1" eaLnBrk="1" hangingPunct="1"/>
            <a:r>
              <a:rPr lang="ru-RU" altLang="en-US" sz="1800" dirty="0"/>
              <a:t>Бол, оток, отежан ход. Могући валгус при ослонцу. Изражени излив се јавља код удружене повреде и </a:t>
            </a:r>
            <a:r>
              <a:rPr lang="en-US" altLang="en-US" sz="1800" dirty="0"/>
              <a:t>LCA</a:t>
            </a:r>
            <a:r>
              <a:rPr lang="ru-RU" altLang="en-US" sz="1800" dirty="0"/>
              <a:t>  (предњи укрштен лигамент)</a:t>
            </a:r>
            <a:endParaRPr lang="sr-Latn-CS" altLang="en-US" sz="1800" b="1" dirty="0"/>
          </a:p>
          <a:p>
            <a:pPr lvl="1" eaLnBrk="1" hangingPunct="1"/>
            <a:r>
              <a:rPr lang="en-US" altLang="en-US" sz="1800" b="1" dirty="0"/>
              <a:t>I</a:t>
            </a:r>
            <a:r>
              <a:rPr lang="ru-RU" altLang="en-US" sz="1800" b="1" dirty="0"/>
              <a:t> степен  (елонгационе   дисторзије)</a:t>
            </a:r>
          </a:p>
          <a:p>
            <a:pPr lvl="1" eaLnBrk="1" hangingPunct="1"/>
            <a:r>
              <a:rPr lang="en-US" altLang="en-US" sz="1800" b="1" dirty="0"/>
              <a:t>II</a:t>
            </a:r>
            <a:r>
              <a:rPr lang="ru-RU" altLang="en-US" sz="1800" b="1" dirty="0"/>
              <a:t> степен (лацерациона дисторзија)</a:t>
            </a:r>
          </a:p>
          <a:p>
            <a:pPr lvl="1" eaLnBrk="1" hangingPunct="1"/>
            <a:r>
              <a:rPr lang="en-US" altLang="en-US" sz="1800" b="1" dirty="0"/>
              <a:t>III</a:t>
            </a:r>
            <a:r>
              <a:rPr lang="ru-RU" altLang="en-US" sz="1800" b="1" dirty="0"/>
              <a:t> степен (руптурациона дисторзија)</a:t>
            </a:r>
            <a:endParaRPr lang="sr-Latn-CS" altLang="en-US" sz="2000" dirty="0"/>
          </a:p>
        </p:txBody>
      </p:sp>
      <p:pic>
        <p:nvPicPr>
          <p:cNvPr id="51204" name="Picture 4" descr="koleno i ligamenti">
            <a:extLst>
              <a:ext uri="{FF2B5EF4-FFF2-40B4-BE49-F238E27FC236}">
                <a16:creationId xmlns:a16="http://schemas.microsoft.com/office/drawing/2014/main" id="{49642C9B-E0DE-42DD-B395-772C14FD16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425" y="4076700"/>
            <a:ext cx="2703513"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0041">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a:extLst>
              <a:ext uri="{FF2B5EF4-FFF2-40B4-BE49-F238E27FC236}">
                <a16:creationId xmlns:a16="http://schemas.microsoft.com/office/drawing/2014/main" id="{77E55940-285F-4471-93D3-6B3C2633A4F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DEB32B01-8064-4D4C-8F12-288D4907D3F6}" type="slidenum">
              <a:rPr lang="en-US" altLang="en-US" sz="1000" smtClean="0"/>
              <a:pPr>
                <a:spcBef>
                  <a:spcPct val="0"/>
                </a:spcBef>
                <a:buClrTx/>
                <a:buFontTx/>
                <a:buNone/>
              </a:pPr>
              <a:t>45</a:t>
            </a:fld>
            <a:endParaRPr lang="en-US" altLang="en-US" sz="1000"/>
          </a:p>
        </p:txBody>
      </p:sp>
      <p:sp>
        <p:nvSpPr>
          <p:cNvPr id="52227" name="Rectangle 3">
            <a:extLst>
              <a:ext uri="{FF2B5EF4-FFF2-40B4-BE49-F238E27FC236}">
                <a16:creationId xmlns:a16="http://schemas.microsoft.com/office/drawing/2014/main" id="{D07EB31F-A5EC-444D-9DE1-E2773AA18928}"/>
              </a:ext>
            </a:extLst>
          </p:cNvPr>
          <p:cNvSpPr>
            <a:spLocks noGrp="1" noChangeArrowheads="1"/>
          </p:cNvSpPr>
          <p:nvPr>
            <p:ph type="body" idx="1"/>
          </p:nvPr>
        </p:nvSpPr>
        <p:spPr>
          <a:xfrm>
            <a:off x="838200" y="333375"/>
            <a:ext cx="8007350" cy="5762625"/>
          </a:xfrm>
        </p:spPr>
        <p:txBody>
          <a:bodyPr/>
          <a:lstStyle/>
          <a:p>
            <a:pPr algn="ctr" eaLnBrk="1" hangingPunct="1"/>
            <a:r>
              <a:rPr lang="sr-Latn-CS" altLang="en-US" sz="2000" b="1" dirty="0"/>
              <a:t>Lig.colaterale laterale (LCL)</a:t>
            </a:r>
          </a:p>
          <a:p>
            <a:pPr eaLnBrk="1" hangingPunct="1"/>
            <a:endParaRPr lang="sr-Latn-CS" altLang="en-US" sz="2000" b="1" dirty="0"/>
          </a:p>
          <a:p>
            <a:pPr eaLnBrk="1" hangingPunct="1"/>
            <a:r>
              <a:rPr lang="sr-Cyrl-RS" altLang="en-US" sz="2000" b="1" dirty="0"/>
              <a:t>Механизам повреде</a:t>
            </a:r>
            <a:endParaRPr lang="sr-Cyrl-CS" altLang="en-US" sz="2000" b="1" dirty="0"/>
          </a:p>
          <a:p>
            <a:pPr lvl="1" eaLnBrk="1" hangingPunct="1"/>
            <a:r>
              <a:rPr lang="ru-RU" altLang="en-US" sz="2000" dirty="0"/>
              <a:t>директна сила са унутрашње стране колена</a:t>
            </a:r>
            <a:endParaRPr lang="sr-Latn-CS" altLang="en-US" sz="2000" dirty="0"/>
          </a:p>
          <a:p>
            <a:pPr eaLnBrk="1" hangingPunct="1"/>
            <a:r>
              <a:rPr lang="sr-Cyrl-CS" altLang="en-US" sz="2000" b="1" dirty="0"/>
              <a:t>Клиничка слика</a:t>
            </a:r>
          </a:p>
          <a:p>
            <a:pPr lvl="1" eaLnBrk="1" hangingPunct="1">
              <a:lnSpc>
                <a:spcPct val="80000"/>
              </a:lnSpc>
            </a:pPr>
            <a:r>
              <a:rPr lang="ru-RU" altLang="en-US" sz="2000" dirty="0"/>
              <a:t>Бол, оток, хематом.</a:t>
            </a:r>
          </a:p>
          <a:p>
            <a:pPr lvl="1" eaLnBrk="1" hangingPunct="1">
              <a:lnSpc>
                <a:spcPct val="80000"/>
              </a:lnSpc>
            </a:pPr>
            <a:r>
              <a:rPr lang="ru-RU" altLang="en-US" sz="2000" dirty="0"/>
              <a:t>Отежан ход</a:t>
            </a:r>
          </a:p>
          <a:p>
            <a:pPr lvl="1" eaLnBrk="1" hangingPunct="1">
              <a:lnSpc>
                <a:spcPct val="80000"/>
              </a:lnSpc>
            </a:pPr>
            <a:r>
              <a:rPr lang="ru-RU" altLang="en-US" sz="2000" dirty="0"/>
              <a:t>Могућа је удружена повреда н. перонеуса</a:t>
            </a:r>
            <a:endParaRPr lang="sr-Latn-CS" altLang="en-US" sz="2000" b="1" dirty="0"/>
          </a:p>
          <a:p>
            <a:pPr algn="just" eaLnBrk="1" hangingPunct="1"/>
            <a:r>
              <a:rPr lang="sr-Cyrl-CS" altLang="en-US" sz="2000" b="1" dirty="0"/>
              <a:t>Терапија</a:t>
            </a:r>
          </a:p>
          <a:p>
            <a:pPr lvl="1" algn="just" eaLnBrk="1" hangingPunct="1"/>
            <a:r>
              <a:rPr lang="ru-RU" altLang="en-US" sz="2000" dirty="0"/>
              <a:t>Неоперативно, исто као и код повреде </a:t>
            </a:r>
            <a:r>
              <a:rPr lang="en-US" altLang="en-US" sz="2000" dirty="0"/>
              <a:t>MCL</a:t>
            </a:r>
            <a:endParaRPr lang="ru-RU" altLang="en-US" sz="2000" dirty="0"/>
          </a:p>
          <a:p>
            <a:pPr lvl="1" algn="just" eaLnBrk="1" hangingPunct="1"/>
            <a:r>
              <a:rPr lang="ru-RU" altLang="en-US" sz="2000" dirty="0"/>
              <a:t>Оперативно лечење индиковано код удружене повреда </a:t>
            </a:r>
            <a:r>
              <a:rPr lang="en-US" altLang="en-US" sz="2000" dirty="0"/>
              <a:t>LCL</a:t>
            </a:r>
            <a:r>
              <a:rPr lang="ru-RU" altLang="en-US" sz="2000" dirty="0"/>
              <a:t> и постеролатералног комплекса</a:t>
            </a:r>
            <a:endParaRPr lang="sr-Latn-CS" altLang="en-US" sz="2000" dirty="0"/>
          </a:p>
        </p:txBody>
      </p:sp>
    </p:spTree>
  </p:cSld>
  <p:clrMapOvr>
    <a:masterClrMapping/>
  </p:clrMapOvr>
  <p:transition spd="slow" advTm="47796">
    <p:random/>
  </p:transition>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Slide Number Placeholder 5">
            <a:extLst>
              <a:ext uri="{FF2B5EF4-FFF2-40B4-BE49-F238E27FC236}">
                <a16:creationId xmlns:a16="http://schemas.microsoft.com/office/drawing/2014/main" id="{DD9796B8-68A5-45B0-975C-BCC34357DFC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CE708C27-6339-481D-AB85-A178E3A3E4AC}" type="slidenum">
              <a:rPr lang="en-US" altLang="en-US" sz="1000" smtClean="0"/>
              <a:pPr>
                <a:spcBef>
                  <a:spcPct val="0"/>
                </a:spcBef>
                <a:buClrTx/>
                <a:buFontTx/>
                <a:buNone/>
              </a:pPr>
              <a:t>46</a:t>
            </a:fld>
            <a:endParaRPr lang="en-US" altLang="en-US" sz="1000"/>
          </a:p>
        </p:txBody>
      </p:sp>
      <p:sp>
        <p:nvSpPr>
          <p:cNvPr id="167939" name="Rectangle 3">
            <a:extLst>
              <a:ext uri="{FF2B5EF4-FFF2-40B4-BE49-F238E27FC236}">
                <a16:creationId xmlns:a16="http://schemas.microsoft.com/office/drawing/2014/main" id="{0744A96C-0BFB-40B1-AC65-099EA1F5D07A}"/>
              </a:ext>
            </a:extLst>
          </p:cNvPr>
          <p:cNvSpPr>
            <a:spLocks noGrp="1" noChangeArrowheads="1"/>
          </p:cNvSpPr>
          <p:nvPr>
            <p:ph type="body" idx="1"/>
          </p:nvPr>
        </p:nvSpPr>
        <p:spPr>
          <a:xfrm>
            <a:off x="838200" y="476250"/>
            <a:ext cx="8007350" cy="6229350"/>
          </a:xfrm>
        </p:spPr>
        <p:txBody>
          <a:bodyPr/>
          <a:lstStyle/>
          <a:p>
            <a:pPr algn="ctr" eaLnBrk="1" hangingPunct="1">
              <a:lnSpc>
                <a:spcPct val="80000"/>
              </a:lnSpc>
            </a:pPr>
            <a:r>
              <a:rPr lang="sr-Cyrl-RS" altLang="en-US" sz="1800" b="1" u="sng" dirty="0"/>
              <a:t>Лезија предњег укрштеног лигамента колена</a:t>
            </a:r>
            <a:r>
              <a:rPr lang="sr-Latn-CS" altLang="en-US" sz="1800" b="1" u="sng" dirty="0"/>
              <a:t> </a:t>
            </a:r>
            <a:r>
              <a:rPr lang="en-US" altLang="en-US" sz="1800" b="1" u="sng" dirty="0"/>
              <a:t>(LCA)</a:t>
            </a:r>
            <a:endParaRPr lang="sr-Latn-CS" altLang="en-US" sz="1800" b="1" dirty="0"/>
          </a:p>
          <a:p>
            <a:pPr algn="just" eaLnBrk="1" hangingPunct="1">
              <a:lnSpc>
                <a:spcPct val="80000"/>
              </a:lnSpc>
            </a:pPr>
            <a:r>
              <a:rPr lang="sr-Cyrl-RS" altLang="en-US" sz="1800" b="1" u="sng" dirty="0"/>
              <a:t>Механизам повреде</a:t>
            </a:r>
            <a:endParaRPr lang="sr-Cyrl-CS" altLang="en-US" sz="1800" u="sng" dirty="0"/>
          </a:p>
          <a:p>
            <a:pPr lvl="1" algn="just" eaLnBrk="1" hangingPunct="1">
              <a:lnSpc>
                <a:spcPct val="80000"/>
              </a:lnSpc>
            </a:pPr>
            <a:r>
              <a:rPr lang="sr-Cyrl-CS" altLang="en-US" sz="1600" b="1" dirty="0"/>
              <a:t>Ексцентрична флексија са </a:t>
            </a:r>
            <a:r>
              <a:rPr lang="sr-Cyrl-CS" altLang="en-US" sz="1600" b="1" dirty="0" err="1"/>
              <a:t>валгус</a:t>
            </a:r>
            <a:r>
              <a:rPr lang="sr-Cyrl-CS" altLang="en-US" sz="1600" b="1" dirty="0"/>
              <a:t> </a:t>
            </a:r>
            <a:r>
              <a:rPr lang="sr-Cyrl-CS" altLang="en-US" sz="1600" b="1" dirty="0" err="1"/>
              <a:t>ангулацијом</a:t>
            </a:r>
            <a:r>
              <a:rPr lang="sr-Cyrl-CS" altLang="en-US" sz="1600" b="1" dirty="0"/>
              <a:t> и спољашњом ротацијом без контакта</a:t>
            </a:r>
          </a:p>
          <a:p>
            <a:pPr lvl="1" algn="just" eaLnBrk="1" hangingPunct="1">
              <a:lnSpc>
                <a:spcPct val="80000"/>
              </a:lnSpc>
            </a:pPr>
            <a:r>
              <a:rPr lang="sr-Cyrl-CS" altLang="en-US" sz="1600" b="1" dirty="0" err="1"/>
              <a:t>Хиперекстензија</a:t>
            </a:r>
            <a:r>
              <a:rPr lang="sr-Cyrl-CS" altLang="en-US" sz="1600" b="1" dirty="0"/>
              <a:t> са унутрашњом ротацијом</a:t>
            </a:r>
          </a:p>
          <a:p>
            <a:pPr lvl="1" algn="just" eaLnBrk="1" hangingPunct="1">
              <a:lnSpc>
                <a:spcPct val="80000"/>
              </a:lnSpc>
            </a:pPr>
            <a:r>
              <a:rPr lang="sr-Cyrl-CS" altLang="en-US" sz="1600" b="1" dirty="0" err="1"/>
              <a:t>Валгус</a:t>
            </a:r>
            <a:r>
              <a:rPr lang="sr-Cyrl-CS" altLang="en-US" sz="1600" b="1" dirty="0"/>
              <a:t> </a:t>
            </a:r>
            <a:r>
              <a:rPr lang="sr-Cyrl-CS" altLang="en-US" sz="1600" b="1" dirty="0" err="1"/>
              <a:t>ангулација</a:t>
            </a:r>
            <a:r>
              <a:rPr lang="sr-Cyrl-CS" altLang="en-US" sz="1600" b="1" dirty="0"/>
              <a:t> са контактом</a:t>
            </a:r>
          </a:p>
          <a:p>
            <a:pPr lvl="1" algn="just" eaLnBrk="1" hangingPunct="1">
              <a:lnSpc>
                <a:spcPct val="80000"/>
              </a:lnSpc>
            </a:pPr>
            <a:r>
              <a:rPr lang="sr-Cyrl-CS" altLang="en-US" sz="1600" b="1" dirty="0" err="1"/>
              <a:t>Хиперфлексија</a:t>
            </a:r>
            <a:endParaRPr lang="sr-Cyrl-CS" altLang="en-US" sz="1600" b="1" u="sng" dirty="0"/>
          </a:p>
          <a:p>
            <a:pPr algn="just" eaLnBrk="1" hangingPunct="1">
              <a:lnSpc>
                <a:spcPct val="80000"/>
              </a:lnSpc>
            </a:pPr>
            <a:r>
              <a:rPr lang="sr-Cyrl-RS" altLang="en-US" sz="1800" b="1" u="sng" dirty="0"/>
              <a:t>Клиничка слика</a:t>
            </a:r>
            <a:endParaRPr lang="sr-Cyrl-CS" altLang="en-US" sz="1800" u="sng" dirty="0"/>
          </a:p>
          <a:p>
            <a:pPr lvl="1" algn="just" eaLnBrk="1" hangingPunct="1">
              <a:lnSpc>
                <a:spcPct val="80000"/>
              </a:lnSpc>
            </a:pPr>
            <a:r>
              <a:rPr lang="ru-RU" altLang="en-US" sz="1600" b="1" dirty="0"/>
              <a:t>Често се чује прасак при повреди</a:t>
            </a:r>
          </a:p>
          <a:p>
            <a:pPr lvl="1" algn="just" eaLnBrk="1" hangingPunct="1">
              <a:lnSpc>
                <a:spcPct val="80000"/>
              </a:lnSpc>
            </a:pPr>
            <a:r>
              <a:rPr lang="ru-RU" altLang="en-US" sz="1600" b="1" dirty="0"/>
              <a:t>Бол који се појачава при покушају покрета, нестабилност и велики оток.Колено је блокирано</a:t>
            </a:r>
          </a:p>
          <a:p>
            <a:pPr lvl="1" algn="just" eaLnBrk="1" hangingPunct="1">
              <a:lnSpc>
                <a:spcPct val="80000"/>
              </a:lnSpc>
            </a:pPr>
            <a:r>
              <a:rPr lang="ru-RU" altLang="en-US" sz="1600" b="1" dirty="0"/>
              <a:t>Понекад је и поред повреде могуће наставити спортску активност</a:t>
            </a:r>
          </a:p>
          <a:p>
            <a:pPr lvl="1" algn="just" eaLnBrk="1" hangingPunct="1">
              <a:lnSpc>
                <a:spcPct val="80000"/>
              </a:lnSpc>
            </a:pPr>
            <a:r>
              <a:rPr lang="ru-RU" altLang="en-US" sz="1600" b="1" dirty="0"/>
              <a:t>Након неколико дана: атрофија квадрицепса</a:t>
            </a:r>
            <a:endParaRPr lang="sr-Latn-CS" altLang="en-US" sz="1600" b="1" dirty="0"/>
          </a:p>
          <a:p>
            <a:pPr algn="just" eaLnBrk="1" hangingPunct="1">
              <a:lnSpc>
                <a:spcPct val="80000"/>
              </a:lnSpc>
            </a:pPr>
            <a:r>
              <a:rPr lang="sr-Cyrl-RS" altLang="en-US" sz="1800" b="1" u="sng" dirty="0"/>
              <a:t>Клинички тестови</a:t>
            </a:r>
            <a:endParaRPr lang="sr-Latn-CS" altLang="en-US" sz="1800" u="sng" dirty="0"/>
          </a:p>
          <a:p>
            <a:pPr lvl="1" algn="just" eaLnBrk="1" hangingPunct="1">
              <a:lnSpc>
                <a:spcPct val="80000"/>
              </a:lnSpc>
            </a:pPr>
            <a:r>
              <a:rPr lang="sr-Latn-CS" altLang="en-US" sz="1600" b="1" dirty="0"/>
              <a:t>Lachmanov test</a:t>
            </a:r>
          </a:p>
          <a:p>
            <a:pPr lvl="1" algn="just" eaLnBrk="1" hangingPunct="1">
              <a:lnSpc>
                <a:spcPct val="80000"/>
              </a:lnSpc>
            </a:pPr>
            <a:r>
              <a:rPr lang="ru-RU" altLang="en-US" sz="1600" b="1" dirty="0"/>
              <a:t>Тест предње фијоке (значајни код хроничне нестабилности)</a:t>
            </a:r>
          </a:p>
          <a:p>
            <a:pPr lvl="1" algn="just" eaLnBrk="1" hangingPunct="1">
              <a:lnSpc>
                <a:spcPct val="80000"/>
              </a:lnSpc>
            </a:pPr>
            <a:r>
              <a:rPr lang="ru-RU" altLang="en-US" sz="1600" b="1" dirty="0"/>
              <a:t>Ротаторни тест предње фијоке за антеролатералну нестабилност</a:t>
            </a:r>
            <a:r>
              <a:rPr lang="sr-Cyrl-CS" altLang="en-US" sz="1600" b="1" dirty="0"/>
              <a:t> </a:t>
            </a:r>
            <a:endParaRPr lang="sr-Latn-CS" altLang="en-US" sz="1400" dirty="0"/>
          </a:p>
          <a:p>
            <a:pPr eaLnBrk="1" hangingPunct="1">
              <a:lnSpc>
                <a:spcPct val="80000"/>
              </a:lnSpc>
            </a:pPr>
            <a:r>
              <a:rPr lang="sr-Cyrl-RS" altLang="en-US" sz="1800" b="1" u="sng" dirty="0"/>
              <a:t>Терапија</a:t>
            </a:r>
            <a:endParaRPr lang="sr-Cyrl-CS" altLang="en-US" sz="1800" u="sng" dirty="0"/>
          </a:p>
          <a:p>
            <a:pPr lvl="1" algn="just" eaLnBrk="1" hangingPunct="1">
              <a:lnSpc>
                <a:spcPct val="80000"/>
              </a:lnSpc>
            </a:pPr>
            <a:r>
              <a:rPr lang="ru-RU" altLang="en-US" sz="1600" b="1" dirty="0"/>
              <a:t>Иницијално пробно лечење је неоперативно: поштеда, потом програм јачања квадрицепса и хамстрингса 3-4 месеца</a:t>
            </a:r>
          </a:p>
          <a:p>
            <a:pPr lvl="1" algn="just" eaLnBrk="1" hangingPunct="1">
              <a:lnSpc>
                <a:spcPct val="80000"/>
              </a:lnSpc>
            </a:pPr>
            <a:r>
              <a:rPr lang="ru-RU" altLang="en-US" sz="1600" b="1" dirty="0"/>
              <a:t>Након пуне рехабилитације дозвољава се повратак на спорт уз рестрикцију опасних маневара</a:t>
            </a:r>
            <a:r>
              <a:rPr lang="sr-Cyrl-CS" altLang="en-US" sz="1600" b="1" dirty="0"/>
              <a:t>N</a:t>
            </a:r>
            <a:r>
              <a:rPr lang="sr-Latn-CS" altLang="en-US" sz="1600" b="1" dirty="0"/>
              <a:t>a</a:t>
            </a:r>
            <a:r>
              <a:rPr lang="sr-Cyrl-CS" altLang="en-US" sz="1600" b="1" dirty="0" err="1"/>
              <a:t>kon</a:t>
            </a:r>
            <a:r>
              <a:rPr lang="sr-Cyrl-CS" altLang="en-US" sz="1600" b="1" dirty="0"/>
              <a:t> </a:t>
            </a:r>
            <a:r>
              <a:rPr lang="sr-Cyrl-CS" altLang="en-US" sz="1600" b="1" dirty="0" err="1"/>
              <a:t>pune</a:t>
            </a:r>
            <a:r>
              <a:rPr lang="sr-Cyrl-CS" altLang="en-US" sz="1600" b="1" dirty="0"/>
              <a:t> </a:t>
            </a:r>
            <a:r>
              <a:rPr lang="sr-Cyrl-CS" altLang="en-US" sz="1600" b="1" dirty="0" err="1"/>
              <a:t>rehabilitacije</a:t>
            </a:r>
            <a:r>
              <a:rPr lang="sr-Cyrl-CS" altLang="en-US" sz="1600" b="1" dirty="0"/>
              <a:t> </a:t>
            </a:r>
            <a:r>
              <a:rPr lang="sr-Cyrl-CS" altLang="en-US" sz="1600" b="1" dirty="0" err="1"/>
              <a:t>dozvoljava</a:t>
            </a:r>
            <a:r>
              <a:rPr lang="sr-Cyrl-CS" altLang="en-US" sz="1600" b="1" dirty="0"/>
              <a:t> </a:t>
            </a:r>
            <a:r>
              <a:rPr lang="sr-Cyrl-CS" altLang="en-US" sz="1600" b="1" dirty="0" err="1"/>
              <a:t>se</a:t>
            </a:r>
            <a:r>
              <a:rPr lang="sr-Cyrl-CS" altLang="en-US" sz="1600" b="1" dirty="0"/>
              <a:t> </a:t>
            </a:r>
            <a:r>
              <a:rPr lang="sr-Cyrl-CS" altLang="en-US" sz="1600" b="1" dirty="0" err="1"/>
              <a:t>povratak</a:t>
            </a:r>
            <a:r>
              <a:rPr lang="sr-Cyrl-CS" altLang="en-US" sz="1600" b="1" dirty="0"/>
              <a:t> </a:t>
            </a:r>
            <a:r>
              <a:rPr lang="sr-Cyrl-CS" altLang="en-US" sz="1600" b="1" dirty="0" err="1"/>
              <a:t>na</a:t>
            </a:r>
            <a:r>
              <a:rPr lang="sr-Cyrl-CS" altLang="en-US" sz="1600" b="1" dirty="0"/>
              <a:t> </a:t>
            </a:r>
            <a:r>
              <a:rPr lang="sr-Cyrl-CS" altLang="en-US" sz="1600" b="1" dirty="0" err="1"/>
              <a:t>sport</a:t>
            </a:r>
            <a:r>
              <a:rPr lang="sr-Cyrl-CS" altLang="en-US" sz="1600" b="1" dirty="0"/>
              <a:t> u</a:t>
            </a:r>
            <a:r>
              <a:rPr lang="sr-Latn-CS" altLang="en-US" sz="1600" b="1" dirty="0"/>
              <a:t>z</a:t>
            </a:r>
            <a:r>
              <a:rPr lang="sr-Cyrl-CS" altLang="en-US" sz="1600" b="1" dirty="0"/>
              <a:t> </a:t>
            </a:r>
            <a:r>
              <a:rPr lang="sr-Cyrl-CS" altLang="en-US" sz="1600" b="1" dirty="0" err="1"/>
              <a:t>restrikciju</a:t>
            </a:r>
            <a:r>
              <a:rPr lang="sr-Cyrl-CS" altLang="en-US" sz="1600" b="1" dirty="0"/>
              <a:t> </a:t>
            </a:r>
            <a:r>
              <a:rPr lang="sr-Cyrl-CS" altLang="en-US" sz="1600" b="1" dirty="0" err="1"/>
              <a:t>opasnih</a:t>
            </a:r>
            <a:r>
              <a:rPr lang="sr-Cyrl-CS" altLang="en-US" sz="1600" b="1" dirty="0"/>
              <a:t> </a:t>
            </a:r>
            <a:r>
              <a:rPr lang="sr-Cyrl-CS" altLang="en-US" sz="1600" b="1" dirty="0" err="1"/>
              <a:t>manevara</a:t>
            </a:r>
            <a:endParaRPr lang="sr-Latn-CS" altLang="en-US" sz="1400" b="1" dirty="0"/>
          </a:p>
        </p:txBody>
      </p:sp>
    </p:spTree>
    <p:custDataLst>
      <p:tags r:id="rId1"/>
    </p:custDataLst>
  </p:cSld>
  <p:clrMapOvr>
    <a:masterClrMapping/>
  </p:clrMapOvr>
  <p:transition advTm="10633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7939">
                                            <p:txEl>
                                              <p:pRg st="0" end="0"/>
                                            </p:txEl>
                                          </p:spTgt>
                                        </p:tgtEl>
                                        <p:attrNameLst>
                                          <p:attrName>style.visibility</p:attrName>
                                        </p:attrNameLst>
                                      </p:cBhvr>
                                      <p:to>
                                        <p:strVal val="visible"/>
                                      </p:to>
                                    </p:set>
                                    <p:animEffect transition="in" filter="fade">
                                      <p:cBhvr>
                                        <p:cTn id="7" dur="2000"/>
                                        <p:tgtEl>
                                          <p:spTgt spid="1679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7939">
                                            <p:txEl>
                                              <p:pRg st="1" end="1"/>
                                            </p:txEl>
                                          </p:spTgt>
                                        </p:tgtEl>
                                        <p:attrNameLst>
                                          <p:attrName>style.visibility</p:attrName>
                                        </p:attrNameLst>
                                      </p:cBhvr>
                                      <p:to>
                                        <p:strVal val="visible"/>
                                      </p:to>
                                    </p:set>
                                    <p:animEffect transition="in" filter="fade">
                                      <p:cBhvr>
                                        <p:cTn id="12" dur="2000"/>
                                        <p:tgtEl>
                                          <p:spTgt spid="16793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7939">
                                            <p:txEl>
                                              <p:pRg st="2" end="2"/>
                                            </p:txEl>
                                          </p:spTgt>
                                        </p:tgtEl>
                                        <p:attrNameLst>
                                          <p:attrName>style.visibility</p:attrName>
                                        </p:attrNameLst>
                                      </p:cBhvr>
                                      <p:to>
                                        <p:strVal val="visible"/>
                                      </p:to>
                                    </p:set>
                                    <p:animEffect transition="in" filter="fade">
                                      <p:cBhvr>
                                        <p:cTn id="15" dur="2000"/>
                                        <p:tgtEl>
                                          <p:spTgt spid="16793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7939">
                                            <p:txEl>
                                              <p:pRg st="3" end="3"/>
                                            </p:txEl>
                                          </p:spTgt>
                                        </p:tgtEl>
                                        <p:attrNameLst>
                                          <p:attrName>style.visibility</p:attrName>
                                        </p:attrNameLst>
                                      </p:cBhvr>
                                      <p:to>
                                        <p:strVal val="visible"/>
                                      </p:to>
                                    </p:set>
                                    <p:animEffect transition="in" filter="fade">
                                      <p:cBhvr>
                                        <p:cTn id="18" dur="2000"/>
                                        <p:tgtEl>
                                          <p:spTgt spid="16793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7939">
                                            <p:txEl>
                                              <p:pRg st="4" end="4"/>
                                            </p:txEl>
                                          </p:spTgt>
                                        </p:tgtEl>
                                        <p:attrNameLst>
                                          <p:attrName>style.visibility</p:attrName>
                                        </p:attrNameLst>
                                      </p:cBhvr>
                                      <p:to>
                                        <p:strVal val="visible"/>
                                      </p:to>
                                    </p:set>
                                    <p:animEffect transition="in" filter="fade">
                                      <p:cBhvr>
                                        <p:cTn id="21" dur="2000"/>
                                        <p:tgtEl>
                                          <p:spTgt spid="16793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7939">
                                            <p:txEl>
                                              <p:pRg st="5" end="5"/>
                                            </p:txEl>
                                          </p:spTgt>
                                        </p:tgtEl>
                                        <p:attrNameLst>
                                          <p:attrName>style.visibility</p:attrName>
                                        </p:attrNameLst>
                                      </p:cBhvr>
                                      <p:to>
                                        <p:strVal val="visible"/>
                                      </p:to>
                                    </p:set>
                                    <p:animEffect transition="in" filter="fade">
                                      <p:cBhvr>
                                        <p:cTn id="24" dur="2000"/>
                                        <p:tgtEl>
                                          <p:spTgt spid="167939">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7939">
                                            <p:txEl>
                                              <p:pRg st="6" end="6"/>
                                            </p:txEl>
                                          </p:spTgt>
                                        </p:tgtEl>
                                        <p:attrNameLst>
                                          <p:attrName>style.visibility</p:attrName>
                                        </p:attrNameLst>
                                      </p:cBhvr>
                                      <p:to>
                                        <p:strVal val="visible"/>
                                      </p:to>
                                    </p:set>
                                    <p:animEffect transition="in" filter="fade">
                                      <p:cBhvr>
                                        <p:cTn id="29" dur="2000"/>
                                        <p:tgtEl>
                                          <p:spTgt spid="167939">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7939">
                                            <p:txEl>
                                              <p:pRg st="7" end="7"/>
                                            </p:txEl>
                                          </p:spTgt>
                                        </p:tgtEl>
                                        <p:attrNameLst>
                                          <p:attrName>style.visibility</p:attrName>
                                        </p:attrNameLst>
                                      </p:cBhvr>
                                      <p:to>
                                        <p:strVal val="visible"/>
                                      </p:to>
                                    </p:set>
                                    <p:animEffect transition="in" filter="fade">
                                      <p:cBhvr>
                                        <p:cTn id="32" dur="2000"/>
                                        <p:tgtEl>
                                          <p:spTgt spid="167939">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7939">
                                            <p:txEl>
                                              <p:pRg st="8" end="8"/>
                                            </p:txEl>
                                          </p:spTgt>
                                        </p:tgtEl>
                                        <p:attrNameLst>
                                          <p:attrName>style.visibility</p:attrName>
                                        </p:attrNameLst>
                                      </p:cBhvr>
                                      <p:to>
                                        <p:strVal val="visible"/>
                                      </p:to>
                                    </p:set>
                                    <p:animEffect transition="in" filter="fade">
                                      <p:cBhvr>
                                        <p:cTn id="35" dur="2000"/>
                                        <p:tgtEl>
                                          <p:spTgt spid="167939">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67939">
                                            <p:txEl>
                                              <p:pRg st="9" end="9"/>
                                            </p:txEl>
                                          </p:spTgt>
                                        </p:tgtEl>
                                        <p:attrNameLst>
                                          <p:attrName>style.visibility</p:attrName>
                                        </p:attrNameLst>
                                      </p:cBhvr>
                                      <p:to>
                                        <p:strVal val="visible"/>
                                      </p:to>
                                    </p:set>
                                    <p:animEffect transition="in" filter="fade">
                                      <p:cBhvr>
                                        <p:cTn id="38" dur="2000"/>
                                        <p:tgtEl>
                                          <p:spTgt spid="167939">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7939">
                                            <p:txEl>
                                              <p:pRg st="10" end="10"/>
                                            </p:txEl>
                                          </p:spTgt>
                                        </p:tgtEl>
                                        <p:attrNameLst>
                                          <p:attrName>style.visibility</p:attrName>
                                        </p:attrNameLst>
                                      </p:cBhvr>
                                      <p:to>
                                        <p:strVal val="visible"/>
                                      </p:to>
                                    </p:set>
                                    <p:animEffect transition="in" filter="fade">
                                      <p:cBhvr>
                                        <p:cTn id="41" dur="2000"/>
                                        <p:tgtEl>
                                          <p:spTgt spid="167939">
                                            <p:txEl>
                                              <p:pRg st="10" end="10"/>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67939">
                                            <p:txEl>
                                              <p:pRg st="11" end="11"/>
                                            </p:txEl>
                                          </p:spTgt>
                                        </p:tgtEl>
                                        <p:attrNameLst>
                                          <p:attrName>style.visibility</p:attrName>
                                        </p:attrNameLst>
                                      </p:cBhvr>
                                      <p:to>
                                        <p:strVal val="visible"/>
                                      </p:to>
                                    </p:set>
                                    <p:animEffect transition="in" filter="fade">
                                      <p:cBhvr>
                                        <p:cTn id="46" dur="2000"/>
                                        <p:tgtEl>
                                          <p:spTgt spid="167939">
                                            <p:txEl>
                                              <p:pRg st="11" end="1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7939">
                                            <p:txEl>
                                              <p:pRg st="12" end="12"/>
                                            </p:txEl>
                                          </p:spTgt>
                                        </p:tgtEl>
                                        <p:attrNameLst>
                                          <p:attrName>style.visibility</p:attrName>
                                        </p:attrNameLst>
                                      </p:cBhvr>
                                      <p:to>
                                        <p:strVal val="visible"/>
                                      </p:to>
                                    </p:set>
                                    <p:animEffect transition="in" filter="fade">
                                      <p:cBhvr>
                                        <p:cTn id="49" dur="2000"/>
                                        <p:tgtEl>
                                          <p:spTgt spid="167939">
                                            <p:txEl>
                                              <p:pRg st="12" end="1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7939">
                                            <p:txEl>
                                              <p:pRg st="13" end="13"/>
                                            </p:txEl>
                                          </p:spTgt>
                                        </p:tgtEl>
                                        <p:attrNameLst>
                                          <p:attrName>style.visibility</p:attrName>
                                        </p:attrNameLst>
                                      </p:cBhvr>
                                      <p:to>
                                        <p:strVal val="visible"/>
                                      </p:to>
                                    </p:set>
                                    <p:animEffect transition="in" filter="fade">
                                      <p:cBhvr>
                                        <p:cTn id="52" dur="2000"/>
                                        <p:tgtEl>
                                          <p:spTgt spid="167939">
                                            <p:txEl>
                                              <p:pRg st="13" end="13"/>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7939">
                                            <p:txEl>
                                              <p:pRg st="14" end="14"/>
                                            </p:txEl>
                                          </p:spTgt>
                                        </p:tgtEl>
                                        <p:attrNameLst>
                                          <p:attrName>style.visibility</p:attrName>
                                        </p:attrNameLst>
                                      </p:cBhvr>
                                      <p:to>
                                        <p:strVal val="visible"/>
                                      </p:to>
                                    </p:set>
                                    <p:animEffect transition="in" filter="fade">
                                      <p:cBhvr>
                                        <p:cTn id="55" dur="2000"/>
                                        <p:tgtEl>
                                          <p:spTgt spid="167939">
                                            <p:txEl>
                                              <p:pRg st="14" end="14"/>
                                            </p:txEl>
                                          </p:spTgt>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7939">
                                            <p:txEl>
                                              <p:pRg st="15" end="15"/>
                                            </p:txEl>
                                          </p:spTgt>
                                        </p:tgtEl>
                                        <p:attrNameLst>
                                          <p:attrName>style.visibility</p:attrName>
                                        </p:attrNameLst>
                                      </p:cBhvr>
                                      <p:to>
                                        <p:strVal val="visible"/>
                                      </p:to>
                                    </p:set>
                                    <p:animEffect transition="in" filter="fade">
                                      <p:cBhvr>
                                        <p:cTn id="60" dur="2000"/>
                                        <p:tgtEl>
                                          <p:spTgt spid="167939">
                                            <p:txEl>
                                              <p:pRg st="15" end="15"/>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7939">
                                            <p:txEl>
                                              <p:pRg st="16" end="16"/>
                                            </p:txEl>
                                          </p:spTgt>
                                        </p:tgtEl>
                                        <p:attrNameLst>
                                          <p:attrName>style.visibility</p:attrName>
                                        </p:attrNameLst>
                                      </p:cBhvr>
                                      <p:to>
                                        <p:strVal val="visible"/>
                                      </p:to>
                                    </p:set>
                                    <p:animEffect transition="in" filter="fade">
                                      <p:cBhvr>
                                        <p:cTn id="63" dur="2000"/>
                                        <p:tgtEl>
                                          <p:spTgt spid="167939">
                                            <p:txEl>
                                              <p:pRg st="16" end="16"/>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7939">
                                            <p:txEl>
                                              <p:pRg st="17" end="17"/>
                                            </p:txEl>
                                          </p:spTgt>
                                        </p:tgtEl>
                                        <p:attrNameLst>
                                          <p:attrName>style.visibility</p:attrName>
                                        </p:attrNameLst>
                                      </p:cBhvr>
                                      <p:to>
                                        <p:strVal val="visible"/>
                                      </p:to>
                                    </p:set>
                                    <p:animEffect transition="in" filter="fade">
                                      <p:cBhvr>
                                        <p:cTn id="66" dur="2000"/>
                                        <p:tgtEl>
                                          <p:spTgt spid="167939">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a:extLst>
              <a:ext uri="{FF2B5EF4-FFF2-40B4-BE49-F238E27FC236}">
                <a16:creationId xmlns:a16="http://schemas.microsoft.com/office/drawing/2014/main" id="{1198D92C-7EDE-4971-987F-85AC8505DE6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6B1CD437-7C08-4C4A-B8B7-AB3FD7AD1A87}" type="slidenum">
              <a:rPr lang="en-US" altLang="en-US" sz="1000" smtClean="0"/>
              <a:pPr>
                <a:spcBef>
                  <a:spcPct val="0"/>
                </a:spcBef>
                <a:buClrTx/>
                <a:buFontTx/>
                <a:buNone/>
              </a:pPr>
              <a:t>47</a:t>
            </a:fld>
            <a:endParaRPr lang="en-US" altLang="en-US" sz="1000"/>
          </a:p>
        </p:txBody>
      </p:sp>
      <p:sp>
        <p:nvSpPr>
          <p:cNvPr id="54275" name="Rectangle 3">
            <a:extLst>
              <a:ext uri="{FF2B5EF4-FFF2-40B4-BE49-F238E27FC236}">
                <a16:creationId xmlns:a16="http://schemas.microsoft.com/office/drawing/2014/main" id="{7444B2C3-6AFA-439F-82A8-C7126F0F858F}"/>
              </a:ext>
            </a:extLst>
          </p:cNvPr>
          <p:cNvSpPr>
            <a:spLocks noGrp="1" noChangeArrowheads="1"/>
          </p:cNvSpPr>
          <p:nvPr>
            <p:ph type="body" idx="1"/>
          </p:nvPr>
        </p:nvSpPr>
        <p:spPr>
          <a:xfrm>
            <a:off x="838200" y="188913"/>
            <a:ext cx="8007350" cy="6335712"/>
          </a:xfrm>
        </p:spPr>
        <p:txBody>
          <a:bodyPr/>
          <a:lstStyle/>
          <a:p>
            <a:pPr algn="ctr" eaLnBrk="1" hangingPunct="1">
              <a:lnSpc>
                <a:spcPct val="80000"/>
              </a:lnSpc>
            </a:pPr>
            <a:r>
              <a:rPr lang="ru-RU" altLang="en-US" sz="2800" b="1" u="sng" dirty="0"/>
              <a:t>Лезија задњег укрштеног лигаментума колена  </a:t>
            </a:r>
            <a:r>
              <a:rPr lang="sr-Latn-CS" altLang="en-US" sz="2800" b="1" u="sng" dirty="0"/>
              <a:t>(LCP)</a:t>
            </a:r>
            <a:endParaRPr lang="sr-Latn-CS" altLang="en-US" sz="2800" dirty="0"/>
          </a:p>
          <a:p>
            <a:pPr eaLnBrk="1" hangingPunct="1">
              <a:lnSpc>
                <a:spcPct val="80000"/>
              </a:lnSpc>
            </a:pPr>
            <a:r>
              <a:rPr lang="sr-Cyrl-CS" altLang="en-US" sz="2400" b="1" u="sng" dirty="0"/>
              <a:t>Механизам повреде</a:t>
            </a:r>
            <a:endParaRPr lang="sr-Cyrl-CS" altLang="en-US" sz="2400" u="sng" dirty="0"/>
          </a:p>
          <a:p>
            <a:pPr lvl="2" eaLnBrk="1" hangingPunct="1">
              <a:lnSpc>
                <a:spcPct val="80000"/>
              </a:lnSpc>
            </a:pPr>
            <a:r>
              <a:rPr lang="ru-RU" altLang="en-US" sz="1900" b="1" dirty="0"/>
              <a:t>дејство силе пут назад на тибију у флексији</a:t>
            </a:r>
          </a:p>
          <a:p>
            <a:pPr lvl="2" eaLnBrk="1" hangingPunct="1">
              <a:lnSpc>
                <a:spcPct val="80000"/>
              </a:lnSpc>
            </a:pPr>
            <a:r>
              <a:rPr lang="ru-RU" altLang="en-US" sz="1900" b="1" dirty="0"/>
              <a:t>форсирана хиперфлексија колена</a:t>
            </a:r>
          </a:p>
          <a:p>
            <a:pPr lvl="2" eaLnBrk="1" hangingPunct="1">
              <a:lnSpc>
                <a:spcPct val="80000"/>
              </a:lnSpc>
            </a:pPr>
            <a:r>
              <a:rPr lang="ru-RU" altLang="en-US" sz="1900" b="1" dirty="0"/>
              <a:t>форсирана хиперекстензија колена</a:t>
            </a:r>
            <a:endParaRPr lang="sr-Latn-CS" altLang="en-US" sz="1900" b="1" dirty="0"/>
          </a:p>
          <a:p>
            <a:pPr eaLnBrk="1" hangingPunct="1">
              <a:lnSpc>
                <a:spcPct val="80000"/>
              </a:lnSpc>
            </a:pPr>
            <a:r>
              <a:rPr lang="sr-Cyrl-CS" altLang="en-US" sz="2400" b="1" u="sng" dirty="0"/>
              <a:t>Клиничка слика</a:t>
            </a:r>
            <a:endParaRPr lang="sr-Cyrl-CS" altLang="en-US" sz="2400" u="sng" dirty="0"/>
          </a:p>
          <a:p>
            <a:pPr lvl="2" algn="just" eaLnBrk="1" hangingPunct="1">
              <a:lnSpc>
                <a:spcPct val="80000"/>
              </a:lnSpc>
            </a:pPr>
            <a:r>
              <a:rPr lang="ru-RU" altLang="en-US" sz="1900" b="1" dirty="0"/>
              <a:t>прогресивно растући бол и умерен оток</a:t>
            </a:r>
          </a:p>
          <a:p>
            <a:pPr lvl="2" algn="just" eaLnBrk="1" hangingPunct="1">
              <a:lnSpc>
                <a:spcPct val="80000"/>
              </a:lnSpc>
            </a:pPr>
            <a:r>
              <a:rPr lang="ru-RU" altLang="en-US" sz="1900" b="1" dirty="0"/>
              <a:t>отежан (али изводљив!) ослонац и ход </a:t>
            </a:r>
          </a:p>
          <a:p>
            <a:pPr lvl="2" algn="just" eaLnBrk="1" hangingPunct="1">
              <a:lnSpc>
                <a:spcPct val="80000"/>
              </a:lnSpc>
            </a:pPr>
            <a:r>
              <a:rPr lang="ru-RU" altLang="en-US" sz="1900" b="1" dirty="0"/>
              <a:t>Код старе повреде:</a:t>
            </a:r>
          </a:p>
          <a:p>
            <a:pPr lvl="2" algn="just" eaLnBrk="1" hangingPunct="1">
              <a:lnSpc>
                <a:spcPct val="80000"/>
              </a:lnSpc>
            </a:pPr>
            <a:r>
              <a:rPr lang="ru-RU" altLang="en-US" sz="1900" b="1" dirty="0"/>
              <a:t>повремене тегобе при екстензији колена,  ретропателарни бол и нестабилност при силаску низ степенице и дужем ходу</a:t>
            </a:r>
            <a:r>
              <a:rPr lang="sr-Cyrl-CS" altLang="en-US" sz="1900" b="1" dirty="0"/>
              <a:t>:</a:t>
            </a:r>
          </a:p>
          <a:p>
            <a:pPr eaLnBrk="1" hangingPunct="1">
              <a:lnSpc>
                <a:spcPct val="80000"/>
              </a:lnSpc>
            </a:pPr>
            <a:r>
              <a:rPr lang="sr-Cyrl-RS" altLang="en-US" sz="2400" b="1" u="sng" dirty="0"/>
              <a:t>Терапија</a:t>
            </a:r>
            <a:endParaRPr lang="sr-Latn-CS" altLang="en-US" sz="2400" b="1" u="sng" dirty="0"/>
          </a:p>
          <a:p>
            <a:pPr lvl="2" eaLnBrk="1" hangingPunct="1">
              <a:lnSpc>
                <a:spcPct val="80000"/>
              </a:lnSpc>
            </a:pPr>
            <a:r>
              <a:rPr lang="en-US" altLang="en-US" sz="1900" b="1" dirty="0"/>
              <a:t>I </a:t>
            </a:r>
            <a:r>
              <a:rPr lang="ru-RU" altLang="en-US" sz="1900" b="1" dirty="0"/>
              <a:t>степен: краће мировање,криотерапија и кинезитерапијом јачање квадрицепса</a:t>
            </a:r>
          </a:p>
          <a:p>
            <a:pPr lvl="2" eaLnBrk="1" hangingPunct="1">
              <a:lnSpc>
                <a:spcPct val="80000"/>
              </a:lnSpc>
            </a:pPr>
            <a:r>
              <a:rPr lang="en-US" altLang="en-US" sz="1900" b="1" dirty="0"/>
              <a:t>II</a:t>
            </a:r>
            <a:r>
              <a:rPr lang="ru-RU" altLang="en-US" sz="1900" b="1" dirty="0"/>
              <a:t> степен: имобилизација 4 до 6 недеља</a:t>
            </a:r>
          </a:p>
          <a:p>
            <a:pPr lvl="2" eaLnBrk="1" hangingPunct="1">
              <a:lnSpc>
                <a:spcPct val="80000"/>
              </a:lnSpc>
            </a:pPr>
            <a:r>
              <a:rPr lang="en-US" altLang="en-US" sz="1900" b="1" dirty="0"/>
              <a:t>III </a:t>
            </a:r>
            <a:r>
              <a:rPr lang="ru-RU" altLang="en-US" sz="1900" b="1" dirty="0"/>
              <a:t>степен: обавезно хируршко лечење</a:t>
            </a:r>
            <a:endParaRPr lang="sr-Latn-CS" altLang="en-US" sz="1800" dirty="0"/>
          </a:p>
          <a:p>
            <a:pPr eaLnBrk="1" hangingPunct="1">
              <a:lnSpc>
                <a:spcPct val="80000"/>
              </a:lnSpc>
            </a:pPr>
            <a:r>
              <a:rPr lang="ru-RU" altLang="en-US" sz="2400" b="1" dirty="0"/>
              <a:t>Физикална терапија</a:t>
            </a:r>
            <a:r>
              <a:rPr lang="en-US" altLang="en-US" sz="2400" b="1" dirty="0"/>
              <a:t> (EF,DDS,IFS..)</a:t>
            </a:r>
            <a:endParaRPr lang="ru-RU" altLang="en-US" sz="2400" b="1" dirty="0"/>
          </a:p>
          <a:p>
            <a:pPr eaLnBrk="1" hangingPunct="1">
              <a:lnSpc>
                <a:spcPct val="80000"/>
              </a:lnSpc>
            </a:pPr>
            <a:r>
              <a:rPr lang="ru-RU" altLang="en-US" sz="2400" b="1" dirty="0"/>
              <a:t>Ортозе за колено</a:t>
            </a:r>
            <a:endParaRPr lang="sr-Latn-CS" altLang="en-US" sz="2400" b="1" dirty="0"/>
          </a:p>
        </p:txBody>
      </p:sp>
      <p:pic>
        <p:nvPicPr>
          <p:cNvPr id="54276" name="Picture 4" descr="ortoza za koleno">
            <a:extLst>
              <a:ext uri="{FF2B5EF4-FFF2-40B4-BE49-F238E27FC236}">
                <a16:creationId xmlns:a16="http://schemas.microsoft.com/office/drawing/2014/main" id="{8AA26755-AFE1-42C4-B01D-A0311F6734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4282912"/>
            <a:ext cx="1909762" cy="220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89313">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a:extLst>
              <a:ext uri="{FF2B5EF4-FFF2-40B4-BE49-F238E27FC236}">
                <a16:creationId xmlns:a16="http://schemas.microsoft.com/office/drawing/2014/main" id="{470D2D0C-A5E5-4EA1-A2CE-C8EE14F4DF1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E42F313F-4613-425E-8FB4-62BD2A508D10}" type="slidenum">
              <a:rPr lang="en-US" altLang="en-US" sz="1000" smtClean="0"/>
              <a:pPr>
                <a:spcBef>
                  <a:spcPct val="0"/>
                </a:spcBef>
                <a:buClrTx/>
                <a:buFontTx/>
                <a:buNone/>
              </a:pPr>
              <a:t>48</a:t>
            </a:fld>
            <a:endParaRPr lang="en-US" altLang="en-US" sz="1000"/>
          </a:p>
        </p:txBody>
      </p:sp>
      <p:sp>
        <p:nvSpPr>
          <p:cNvPr id="55299" name="Rectangle 3">
            <a:extLst>
              <a:ext uri="{FF2B5EF4-FFF2-40B4-BE49-F238E27FC236}">
                <a16:creationId xmlns:a16="http://schemas.microsoft.com/office/drawing/2014/main" id="{6EDD86CC-4671-4096-BC68-54AD504EC68E}"/>
              </a:ext>
            </a:extLst>
          </p:cNvPr>
          <p:cNvSpPr>
            <a:spLocks noGrp="1" noChangeArrowheads="1"/>
          </p:cNvSpPr>
          <p:nvPr>
            <p:ph type="body" idx="1"/>
          </p:nvPr>
        </p:nvSpPr>
        <p:spPr>
          <a:xfrm>
            <a:off x="838200" y="404813"/>
            <a:ext cx="8126413" cy="5691187"/>
          </a:xfrm>
        </p:spPr>
        <p:txBody>
          <a:bodyPr/>
          <a:lstStyle/>
          <a:p>
            <a:pPr algn="just" eaLnBrk="1" hangingPunct="1">
              <a:lnSpc>
                <a:spcPct val="80000"/>
              </a:lnSpc>
            </a:pPr>
            <a:r>
              <a:rPr lang="sr-Cyrl-RS" altLang="en-US" sz="2000" b="1" u="sng" dirty="0"/>
              <a:t>Ишчашења колена</a:t>
            </a:r>
            <a:endParaRPr lang="sr-Latn-CS" altLang="en-US" sz="2000" b="1" u="sng" dirty="0"/>
          </a:p>
          <a:p>
            <a:pPr algn="just" eaLnBrk="1" hangingPunct="1">
              <a:lnSpc>
                <a:spcPct val="80000"/>
              </a:lnSpc>
            </a:pPr>
            <a:r>
              <a:rPr lang="sr-Cyrl-RS" altLang="en-US" sz="2000" dirty="0"/>
              <a:t>Ова повреда је веома ретка. Настаје под дејством веома јаке директне трауме. Дислокација условљава тешка </a:t>
            </a:r>
            <a:r>
              <a:rPr lang="sr-Cyrl-RS" altLang="en-US" sz="2000" dirty="0" err="1"/>
              <a:t>лигаментарна</a:t>
            </a:r>
            <a:r>
              <a:rPr lang="sr-Cyrl-RS" altLang="en-US" sz="2000" dirty="0"/>
              <a:t> оштећења. Укрштене везе су углавном прекинуте, док су менискуси у супротном, често очувани. </a:t>
            </a:r>
            <a:r>
              <a:rPr lang="sr-Cyrl-RS" altLang="en-US" sz="2000" dirty="0" err="1"/>
              <a:t>Луксације</a:t>
            </a:r>
            <a:r>
              <a:rPr lang="sr-Cyrl-RS" altLang="en-US" sz="2000" dirty="0"/>
              <a:t> које се јављају су:</a:t>
            </a:r>
          </a:p>
          <a:p>
            <a:pPr algn="just" eaLnBrk="1" hangingPunct="1">
              <a:lnSpc>
                <a:spcPct val="80000"/>
              </a:lnSpc>
              <a:buFont typeface="Arial" panose="020B0604020202020204" pitchFamily="34" charset="0"/>
              <a:buChar char="•"/>
            </a:pPr>
            <a:r>
              <a:rPr lang="sr-Cyrl-RS" altLang="en-US" sz="2000" dirty="0" err="1"/>
              <a:t>Луксација</a:t>
            </a:r>
            <a:r>
              <a:rPr lang="sr-Cyrl-RS" altLang="en-US" sz="2000" dirty="0"/>
              <a:t> </a:t>
            </a:r>
            <a:r>
              <a:rPr lang="sr-Cyrl-RS" altLang="en-US" sz="2000" dirty="0" err="1"/>
              <a:t>тибије</a:t>
            </a:r>
            <a:r>
              <a:rPr lang="sr-Cyrl-RS" altLang="en-US" sz="2000" dirty="0"/>
              <a:t> унапред(</a:t>
            </a:r>
            <a:r>
              <a:rPr lang="sr-Cyrl-RS" altLang="en-US" sz="2000" dirty="0" err="1"/>
              <a:t>најцесца</a:t>
            </a:r>
            <a:r>
              <a:rPr lang="sr-Cyrl-RS" altLang="en-US" sz="2000" dirty="0"/>
              <a:t> око 50%)</a:t>
            </a:r>
          </a:p>
          <a:p>
            <a:pPr algn="just" eaLnBrk="1" hangingPunct="1">
              <a:lnSpc>
                <a:spcPct val="80000"/>
              </a:lnSpc>
              <a:buFont typeface="Arial" panose="020B0604020202020204" pitchFamily="34" charset="0"/>
              <a:buChar char="•"/>
            </a:pPr>
            <a:r>
              <a:rPr lang="sr-Cyrl-RS" altLang="en-US" sz="2000" dirty="0" err="1"/>
              <a:t>Луксација</a:t>
            </a:r>
            <a:r>
              <a:rPr lang="sr-Cyrl-RS" altLang="en-US" sz="2000" dirty="0"/>
              <a:t> </a:t>
            </a:r>
            <a:r>
              <a:rPr lang="sr-Cyrl-RS" altLang="en-US" sz="2000" dirty="0" err="1"/>
              <a:t>тибије</a:t>
            </a:r>
            <a:r>
              <a:rPr lang="sr-Cyrl-RS" altLang="en-US" sz="2000" dirty="0"/>
              <a:t> уназад</a:t>
            </a:r>
          </a:p>
          <a:p>
            <a:pPr algn="just" eaLnBrk="1" hangingPunct="1">
              <a:lnSpc>
                <a:spcPct val="80000"/>
              </a:lnSpc>
              <a:buFont typeface="Arial" panose="020B0604020202020204" pitchFamily="34" charset="0"/>
              <a:buChar char="•"/>
            </a:pPr>
            <a:r>
              <a:rPr lang="sr-Cyrl-RS" altLang="en-US" sz="2000" dirty="0"/>
              <a:t>Латералне </a:t>
            </a:r>
            <a:r>
              <a:rPr lang="sr-Cyrl-RS" altLang="en-US" sz="2000" dirty="0" err="1"/>
              <a:t>луксације</a:t>
            </a:r>
            <a:r>
              <a:rPr lang="sr-Cyrl-RS" altLang="en-US" sz="2000" dirty="0"/>
              <a:t> колена (</a:t>
            </a:r>
            <a:r>
              <a:rPr lang="sr-Cyrl-RS" altLang="en-US" sz="2000" dirty="0" err="1"/>
              <a:t>најрђи</a:t>
            </a:r>
            <a:r>
              <a:rPr lang="sr-Cyrl-RS" altLang="en-US" sz="2000" dirty="0"/>
              <a:t> тип)</a:t>
            </a:r>
            <a:endParaRPr lang="sr-Cyrl-RS" altLang="en-US" sz="1900" b="1" dirty="0"/>
          </a:p>
          <a:p>
            <a:pPr algn="just" eaLnBrk="1" hangingPunct="1">
              <a:lnSpc>
                <a:spcPct val="80000"/>
              </a:lnSpc>
              <a:buFont typeface="Arial" panose="020B0604020202020204" pitchFamily="34" charset="0"/>
              <a:buChar char="•"/>
            </a:pPr>
            <a:endParaRPr lang="sr-Cyrl-RS" altLang="en-US" sz="1900" b="1" dirty="0"/>
          </a:p>
          <a:p>
            <a:pPr algn="just" eaLnBrk="1" hangingPunct="1">
              <a:lnSpc>
                <a:spcPct val="80000"/>
              </a:lnSpc>
            </a:pPr>
            <a:r>
              <a:rPr lang="sr-Cyrl-RS" altLang="en-US" sz="1900" b="1" u="sng" dirty="0"/>
              <a:t>Повреде </a:t>
            </a:r>
            <a:r>
              <a:rPr lang="sr-Cyrl-RS" altLang="en-US" sz="1900" b="1" u="sng" dirty="0" err="1"/>
              <a:t>естензорног</a:t>
            </a:r>
            <a:r>
              <a:rPr lang="sr-Cyrl-RS" altLang="en-US" sz="1900" b="1" u="sng" dirty="0"/>
              <a:t> апарата колена</a:t>
            </a:r>
            <a:endParaRPr lang="sr-Latn-CS" altLang="en-US" sz="1900" b="1" u="sng" dirty="0"/>
          </a:p>
          <a:p>
            <a:pPr lvl="1" eaLnBrk="1" hangingPunct="1">
              <a:lnSpc>
                <a:spcPct val="80000"/>
              </a:lnSpc>
              <a:buFont typeface="Arial" panose="020B0604020202020204" pitchFamily="34" charset="0"/>
              <a:buChar char="•"/>
            </a:pPr>
            <a:r>
              <a:rPr lang="sr-Cyrl-RS" altLang="en-US" sz="2000" dirty="0" err="1"/>
              <a:t>Руптура</a:t>
            </a:r>
            <a:r>
              <a:rPr lang="sr-Cyrl-RS" altLang="en-US" sz="2000" dirty="0"/>
              <a:t> тетиве </a:t>
            </a:r>
            <a:r>
              <a:rPr lang="sr-Cyrl-RS" altLang="en-US" sz="2000" dirty="0" err="1"/>
              <a:t>квадрицепса</a:t>
            </a:r>
            <a:endParaRPr lang="sr-Latn-CS" altLang="en-US" sz="2000" dirty="0"/>
          </a:p>
          <a:p>
            <a:pPr lvl="1" eaLnBrk="1" hangingPunct="1">
              <a:lnSpc>
                <a:spcPct val="80000"/>
              </a:lnSpc>
              <a:buFont typeface="Arial" panose="020B0604020202020204" pitchFamily="34" charset="0"/>
              <a:buChar char="•"/>
            </a:pPr>
            <a:r>
              <a:rPr lang="sr-Cyrl-RS" altLang="en-US" sz="2000" dirty="0" err="1"/>
              <a:t>Руптура</a:t>
            </a:r>
            <a:r>
              <a:rPr lang="sr-Cyrl-RS" altLang="en-US" sz="2000" dirty="0"/>
              <a:t> лигамента </a:t>
            </a:r>
            <a:r>
              <a:rPr lang="sr-Cyrl-RS" altLang="en-US" sz="2000" dirty="0" err="1"/>
              <a:t>пателе</a:t>
            </a:r>
            <a:endParaRPr lang="sr-Latn-CS" altLang="en-US" sz="2000" dirty="0"/>
          </a:p>
          <a:p>
            <a:pPr lvl="1" eaLnBrk="1" hangingPunct="1">
              <a:lnSpc>
                <a:spcPct val="80000"/>
              </a:lnSpc>
              <a:buFont typeface="Arial" panose="020B0604020202020204" pitchFamily="34" charset="0"/>
              <a:buChar char="•"/>
            </a:pPr>
            <a:r>
              <a:rPr lang="sr-Cyrl-RS" altLang="en-US" sz="2000" dirty="0" err="1"/>
              <a:t>Луксација</a:t>
            </a:r>
            <a:r>
              <a:rPr lang="sr-Cyrl-RS" altLang="en-US" sz="2000" dirty="0"/>
              <a:t> </a:t>
            </a:r>
            <a:r>
              <a:rPr lang="sr-Cyrl-RS" altLang="en-US" sz="2000" dirty="0" err="1"/>
              <a:t>пателе</a:t>
            </a:r>
            <a:endParaRPr lang="sr-Latn-CS" altLang="en-US" sz="2000" dirty="0"/>
          </a:p>
        </p:txBody>
      </p:sp>
    </p:spTree>
  </p:cSld>
  <p:clrMapOvr>
    <a:masterClrMapping/>
  </p:clrMapOvr>
  <p:transition spd="slow" advTm="10830">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6" name="Rectangle 4">
            <a:extLst>
              <a:ext uri="{FF2B5EF4-FFF2-40B4-BE49-F238E27FC236}">
                <a16:creationId xmlns:a16="http://schemas.microsoft.com/office/drawing/2014/main" id="{2C786616-400D-464D-A8A2-52CBC040A2DF}"/>
              </a:ext>
            </a:extLst>
          </p:cNvPr>
          <p:cNvSpPr>
            <a:spLocks noGrp="1" noChangeArrowheads="1"/>
          </p:cNvSpPr>
          <p:nvPr>
            <p:ph type="ctrTitle"/>
          </p:nvPr>
        </p:nvSpPr>
        <p:spPr>
          <a:xfrm>
            <a:off x="468313" y="404664"/>
            <a:ext cx="7772400" cy="720080"/>
          </a:xfrm>
        </p:spPr>
        <p:txBody>
          <a:bodyPr/>
          <a:lstStyle/>
          <a:p>
            <a:pPr algn="ctr"/>
            <a:r>
              <a:rPr lang="sr-Cyrl-CS" altLang="en-US" sz="3200" b="1" u="sng" dirty="0">
                <a:latin typeface="Arno Pro"/>
              </a:rPr>
              <a:t>Физикална терапија</a:t>
            </a:r>
            <a:endParaRPr lang="en-US" altLang="en-US" sz="3200" b="1" u="sng" dirty="0">
              <a:latin typeface="Arno Pro"/>
            </a:endParaRPr>
          </a:p>
        </p:txBody>
      </p:sp>
      <p:sp>
        <p:nvSpPr>
          <p:cNvPr id="172037" name="Rectangle 5">
            <a:extLst>
              <a:ext uri="{FF2B5EF4-FFF2-40B4-BE49-F238E27FC236}">
                <a16:creationId xmlns:a16="http://schemas.microsoft.com/office/drawing/2014/main" id="{E15BFA07-000B-4612-B848-96FB8245349D}"/>
              </a:ext>
            </a:extLst>
          </p:cNvPr>
          <p:cNvSpPr>
            <a:spLocks noGrp="1" noChangeArrowheads="1"/>
          </p:cNvSpPr>
          <p:nvPr>
            <p:ph type="subTitle" idx="1"/>
          </p:nvPr>
        </p:nvSpPr>
        <p:spPr>
          <a:xfrm>
            <a:off x="1115616" y="1844675"/>
            <a:ext cx="6408712" cy="1584325"/>
          </a:xfrm>
        </p:spPr>
        <p:txBody>
          <a:bodyPr/>
          <a:lstStyle/>
          <a:p>
            <a:pPr algn="l">
              <a:lnSpc>
                <a:spcPct val="80000"/>
              </a:lnSpc>
            </a:pPr>
            <a:r>
              <a:rPr lang="ru-RU" altLang="en-US" sz="2000" dirty="0"/>
              <a:t>- </a:t>
            </a:r>
            <a:r>
              <a:rPr lang="ru-RU" altLang="en-US" sz="2000" b="1" u="sng" dirty="0"/>
              <a:t>Апликација леда</a:t>
            </a:r>
            <a:r>
              <a:rPr lang="ru-RU" altLang="en-US" sz="2000" dirty="0"/>
              <a:t>, непосредно по повреди, кроз криомасажу, ледену купку. Првих 24-48 </a:t>
            </a:r>
          </a:p>
          <a:p>
            <a:pPr algn="l">
              <a:lnSpc>
                <a:spcPct val="80000"/>
              </a:lnSpc>
            </a:pPr>
            <a:endParaRPr lang="ru-RU" altLang="en-US" sz="2000" dirty="0"/>
          </a:p>
          <a:p>
            <a:pPr algn="l">
              <a:lnSpc>
                <a:spcPct val="80000"/>
              </a:lnSpc>
            </a:pPr>
            <a:r>
              <a:rPr lang="ru-RU" altLang="en-US" sz="2000" dirty="0"/>
              <a:t>- </a:t>
            </a:r>
            <a:r>
              <a:rPr lang="en-US" altLang="en-US" sz="2000" b="1" u="sng" dirty="0"/>
              <a:t>EF</a:t>
            </a:r>
            <a:r>
              <a:rPr lang="ru-RU" altLang="en-US" sz="2000" b="1" u="sng" dirty="0"/>
              <a:t> вазодилататора</a:t>
            </a:r>
            <a:r>
              <a:rPr lang="ru-RU" altLang="en-US" sz="2000" dirty="0"/>
              <a:t>, КЈ..</a:t>
            </a:r>
          </a:p>
          <a:p>
            <a:pPr algn="l">
              <a:lnSpc>
                <a:spcPct val="80000"/>
              </a:lnSpc>
            </a:pPr>
            <a:endParaRPr lang="ru-RU" altLang="en-US" sz="2000" dirty="0"/>
          </a:p>
          <a:p>
            <a:pPr algn="l">
              <a:lnSpc>
                <a:spcPct val="80000"/>
              </a:lnSpc>
            </a:pPr>
            <a:r>
              <a:rPr lang="ru-RU" altLang="en-US" sz="2000" dirty="0"/>
              <a:t>-</a:t>
            </a:r>
            <a:r>
              <a:rPr lang="en-US" altLang="en-US" sz="2000" dirty="0"/>
              <a:t> </a:t>
            </a:r>
            <a:r>
              <a:rPr lang="ru-RU" altLang="en-US" sz="2000" b="1" u="sng" dirty="0"/>
              <a:t>Импулсни </a:t>
            </a:r>
            <a:r>
              <a:rPr lang="en-US" altLang="en-US" sz="2000" b="1" u="sng" dirty="0"/>
              <a:t>UZ</a:t>
            </a:r>
            <a:r>
              <a:rPr lang="ru-RU" altLang="en-US" sz="2000" dirty="0"/>
              <a:t>, интензитета 0.5-0.8 w/цм</a:t>
            </a:r>
          </a:p>
          <a:p>
            <a:pPr algn="l">
              <a:lnSpc>
                <a:spcPct val="80000"/>
              </a:lnSpc>
            </a:pPr>
            <a:endParaRPr lang="ru-RU" altLang="en-US" sz="2000" dirty="0"/>
          </a:p>
          <a:p>
            <a:pPr algn="l">
              <a:lnSpc>
                <a:spcPct val="80000"/>
              </a:lnSpc>
            </a:pPr>
            <a:r>
              <a:rPr lang="ru-RU" altLang="en-US" sz="2000" dirty="0"/>
              <a:t>-</a:t>
            </a:r>
            <a:r>
              <a:rPr lang="en-US" altLang="en-US" sz="2000" dirty="0"/>
              <a:t> </a:t>
            </a:r>
            <a:r>
              <a:rPr lang="sr-Latn-RS" altLang="en-US" sz="2000" b="1" u="sng" dirty="0"/>
              <a:t>DDC</a:t>
            </a:r>
            <a:r>
              <a:rPr lang="ru-RU" altLang="en-US" sz="2000" b="1" u="sng" dirty="0"/>
              <a:t>, </a:t>
            </a:r>
            <a:r>
              <a:rPr lang="sr-Latn-RS" altLang="en-US" sz="2000" b="1" u="sng" dirty="0"/>
              <a:t>CP</a:t>
            </a:r>
            <a:r>
              <a:rPr lang="ru-RU" altLang="en-US" sz="2000" b="1" u="sng" dirty="0"/>
              <a:t> облик</a:t>
            </a:r>
          </a:p>
          <a:p>
            <a:pPr algn="l">
              <a:lnSpc>
                <a:spcPct val="80000"/>
              </a:lnSpc>
            </a:pPr>
            <a:endParaRPr lang="ru-RU" altLang="en-US" sz="2000" dirty="0"/>
          </a:p>
          <a:p>
            <a:pPr algn="l">
              <a:lnSpc>
                <a:spcPct val="80000"/>
              </a:lnSpc>
            </a:pPr>
            <a:r>
              <a:rPr lang="ru-RU" altLang="en-US" sz="2000" dirty="0"/>
              <a:t>-</a:t>
            </a:r>
            <a:r>
              <a:rPr lang="sr-Latn-RS" altLang="en-US" sz="2000" dirty="0"/>
              <a:t> </a:t>
            </a:r>
            <a:r>
              <a:rPr lang="sr-Latn-RS" altLang="en-US" sz="2000" b="1" u="sng" dirty="0"/>
              <a:t>IFS</a:t>
            </a:r>
            <a:r>
              <a:rPr lang="ru-RU" altLang="en-US" sz="2000" dirty="0"/>
              <a:t>, избор фреквенције зависи од тога да ли у клиничком налазу доминира бол, оток или хематом. Трајање од 10 до 30 минута</a:t>
            </a:r>
            <a:endParaRPr lang="sr-Cyrl-CS" altLang="en-US" sz="2400" dirty="0">
              <a:latin typeface="Arno Pro"/>
            </a:endParaRPr>
          </a:p>
        </p:txBody>
      </p:sp>
    </p:spTree>
    <p:custDataLst>
      <p:tags r:id="rId1"/>
    </p:custDataLst>
  </p:cSld>
  <p:clrMapOvr>
    <a:masterClrMapping/>
  </p:clrMapOvr>
  <p:transition spd="slow" advTm="40342">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2036"/>
                                        </p:tgtEl>
                                        <p:attrNameLst>
                                          <p:attrName>style.visibility</p:attrName>
                                        </p:attrNameLst>
                                      </p:cBhvr>
                                      <p:to>
                                        <p:strVal val="visible"/>
                                      </p:to>
                                    </p:set>
                                    <p:animEffect transition="in" filter="blinds(horizontal)">
                                      <p:cBhvr>
                                        <p:cTn id="7" dur="500"/>
                                        <p:tgtEl>
                                          <p:spTgt spid="1720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72037">
                                            <p:txEl>
                                              <p:pRg st="0" end="0"/>
                                            </p:txEl>
                                          </p:spTgt>
                                        </p:tgtEl>
                                        <p:attrNameLst>
                                          <p:attrName>style.visibility</p:attrName>
                                        </p:attrNameLst>
                                      </p:cBhvr>
                                      <p:to>
                                        <p:strVal val="visible"/>
                                      </p:to>
                                    </p:set>
                                    <p:animEffect transition="in" filter="blinds(horizontal)">
                                      <p:cBhvr>
                                        <p:cTn id="12" dur="500"/>
                                        <p:tgtEl>
                                          <p:spTgt spid="17203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2037">
                                            <p:txEl>
                                              <p:pRg st="2" end="2"/>
                                            </p:txEl>
                                          </p:spTgt>
                                        </p:tgtEl>
                                        <p:attrNameLst>
                                          <p:attrName>style.visibility</p:attrName>
                                        </p:attrNameLst>
                                      </p:cBhvr>
                                      <p:to>
                                        <p:strVal val="visible"/>
                                      </p:to>
                                    </p:set>
                                    <p:animEffect transition="in" filter="blinds(horizontal)">
                                      <p:cBhvr>
                                        <p:cTn id="17" dur="500"/>
                                        <p:tgtEl>
                                          <p:spTgt spid="17203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2037">
                                            <p:txEl>
                                              <p:pRg st="4" end="4"/>
                                            </p:txEl>
                                          </p:spTgt>
                                        </p:tgtEl>
                                        <p:attrNameLst>
                                          <p:attrName>style.visibility</p:attrName>
                                        </p:attrNameLst>
                                      </p:cBhvr>
                                      <p:to>
                                        <p:strVal val="visible"/>
                                      </p:to>
                                    </p:set>
                                    <p:animEffect transition="in" filter="blinds(horizontal)">
                                      <p:cBhvr>
                                        <p:cTn id="22" dur="500"/>
                                        <p:tgtEl>
                                          <p:spTgt spid="17203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72037">
                                            <p:txEl>
                                              <p:pRg st="6" end="6"/>
                                            </p:txEl>
                                          </p:spTgt>
                                        </p:tgtEl>
                                        <p:attrNameLst>
                                          <p:attrName>style.visibility</p:attrName>
                                        </p:attrNameLst>
                                      </p:cBhvr>
                                      <p:to>
                                        <p:strVal val="visible"/>
                                      </p:to>
                                    </p:set>
                                    <p:animEffect transition="in" filter="blinds(horizontal)">
                                      <p:cBhvr>
                                        <p:cTn id="27" dur="500"/>
                                        <p:tgtEl>
                                          <p:spTgt spid="17203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72037">
                                            <p:txEl>
                                              <p:pRg st="8" end="8"/>
                                            </p:txEl>
                                          </p:spTgt>
                                        </p:tgtEl>
                                        <p:attrNameLst>
                                          <p:attrName>style.visibility</p:attrName>
                                        </p:attrNameLst>
                                      </p:cBhvr>
                                      <p:to>
                                        <p:strVal val="visible"/>
                                      </p:to>
                                    </p:set>
                                    <p:animEffect transition="in" filter="blinds(horizontal)">
                                      <p:cBhvr>
                                        <p:cTn id="32" dur="500"/>
                                        <p:tgtEl>
                                          <p:spTgt spid="17203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slov 1">
            <a:extLst>
              <a:ext uri="{FF2B5EF4-FFF2-40B4-BE49-F238E27FC236}">
                <a16:creationId xmlns:a16="http://schemas.microsoft.com/office/drawing/2014/main" id="{93DF4021-5FA8-44C8-BB7C-4502C6347C97}"/>
              </a:ext>
            </a:extLst>
          </p:cNvPr>
          <p:cNvSpPr>
            <a:spLocks noGrp="1"/>
          </p:cNvSpPr>
          <p:nvPr>
            <p:ph type="title"/>
          </p:nvPr>
        </p:nvSpPr>
        <p:spPr/>
        <p:txBody>
          <a:bodyPr/>
          <a:lstStyle/>
          <a:p>
            <a:pPr eaLnBrk="1" fontAlgn="auto" hangingPunct="1">
              <a:spcAft>
                <a:spcPts val="0"/>
              </a:spcAft>
              <a:defRPr/>
            </a:pPr>
            <a:r>
              <a:rPr lang="en-US" altLang="en-US" sz="3600" b="1">
                <a:solidFill>
                  <a:schemeClr val="tx1">
                    <a:lumMod val="75000"/>
                    <a:lumOff val="25000"/>
                  </a:schemeClr>
                </a:solidFill>
              </a:rPr>
              <a:t>УНУТРАШЊИ ФАКТОРИ </a:t>
            </a:r>
          </a:p>
        </p:txBody>
      </p:sp>
      <p:sp>
        <p:nvSpPr>
          <p:cNvPr id="12291" name="Čuvar mesta za sadržaj 2" descr="Rectangle: Click to edit Master text styles&#10;Second level&#10;Third level&#10;Fourth level&#10;Fifth level">
            <a:extLst>
              <a:ext uri="{FF2B5EF4-FFF2-40B4-BE49-F238E27FC236}">
                <a16:creationId xmlns:a16="http://schemas.microsoft.com/office/drawing/2014/main" id="{A4B3068C-6E55-4B1B-BC89-DC8340902D7A}"/>
              </a:ext>
            </a:extLst>
          </p:cNvPr>
          <p:cNvSpPr>
            <a:spLocks noGrp="1"/>
          </p:cNvSpPr>
          <p:nvPr>
            <p:ph idx="1"/>
          </p:nvPr>
        </p:nvSpPr>
        <p:spPr/>
        <p:txBody>
          <a:bodyPr rtlCol="0">
            <a:normAutofit fontScale="85000" lnSpcReduction="20000"/>
          </a:bodyPr>
          <a:lstStyle/>
          <a:p>
            <a:pPr marL="91440" indent="-91440" eaLnBrk="1" fontAlgn="auto" hangingPunct="1">
              <a:defRPr/>
            </a:pPr>
            <a:r>
              <a:rPr lang="en-US" altLang="en-US">
                <a:solidFill>
                  <a:schemeClr val="tx1">
                    <a:lumMod val="75000"/>
                    <a:lumOff val="25000"/>
                  </a:schemeClr>
                </a:solidFill>
              </a:rPr>
              <a:t>Старост</a:t>
            </a:r>
          </a:p>
          <a:p>
            <a:pPr marL="91440" indent="-91440" eaLnBrk="1" fontAlgn="auto" hangingPunct="1">
              <a:defRPr/>
            </a:pPr>
            <a:r>
              <a:rPr lang="en-US" altLang="en-US">
                <a:solidFill>
                  <a:schemeClr val="tx1">
                    <a:lumMod val="75000"/>
                    <a:lumOff val="25000"/>
                  </a:schemeClr>
                </a:solidFill>
              </a:rPr>
              <a:t>Пол</a:t>
            </a:r>
          </a:p>
          <a:p>
            <a:pPr marL="91440" indent="-91440" eaLnBrk="1" fontAlgn="auto" hangingPunct="1">
              <a:defRPr/>
            </a:pPr>
            <a:r>
              <a:rPr lang="en-US" altLang="en-US">
                <a:solidFill>
                  <a:schemeClr val="tx1">
                    <a:lumMod val="75000"/>
                    <a:lumOff val="25000"/>
                  </a:schemeClr>
                </a:solidFill>
              </a:rPr>
              <a:t>Претходне повреде</a:t>
            </a:r>
          </a:p>
          <a:p>
            <a:pPr marL="91440" indent="-91440" eaLnBrk="1" fontAlgn="auto" hangingPunct="1">
              <a:defRPr/>
            </a:pPr>
            <a:r>
              <a:rPr lang="en-US" altLang="en-US">
                <a:solidFill>
                  <a:schemeClr val="tx1">
                    <a:lumMod val="75000"/>
                    <a:lumOff val="25000"/>
                  </a:schemeClr>
                </a:solidFill>
              </a:rPr>
              <a:t>Аномалије у грађи</a:t>
            </a:r>
          </a:p>
          <a:p>
            <a:pPr marL="91440" indent="-91440" eaLnBrk="1" fontAlgn="auto" hangingPunct="1">
              <a:defRPr/>
            </a:pPr>
            <a:r>
              <a:rPr lang="en-US" altLang="en-US">
                <a:solidFill>
                  <a:schemeClr val="tx1">
                    <a:lumMod val="75000"/>
                    <a:lumOff val="25000"/>
                  </a:schemeClr>
                </a:solidFill>
              </a:rPr>
              <a:t>Флексибилност</a:t>
            </a:r>
          </a:p>
          <a:p>
            <a:pPr marL="91440" indent="-91440" eaLnBrk="1" fontAlgn="auto" hangingPunct="1">
              <a:defRPr/>
            </a:pPr>
            <a:r>
              <a:rPr lang="en-US" altLang="en-US">
                <a:solidFill>
                  <a:schemeClr val="tx1">
                    <a:lumMod val="75000"/>
                    <a:lumOff val="25000"/>
                  </a:schemeClr>
                </a:solidFill>
              </a:rPr>
              <a:t>Физичка способност</a:t>
            </a:r>
          </a:p>
          <a:p>
            <a:pPr marL="91440" indent="-91440" eaLnBrk="1" fontAlgn="auto" hangingPunct="1">
              <a:defRPr/>
            </a:pPr>
            <a:r>
              <a:rPr lang="en-US" altLang="en-US">
                <a:solidFill>
                  <a:schemeClr val="tx1">
                    <a:lumMod val="75000"/>
                    <a:lumOff val="25000"/>
                  </a:schemeClr>
                </a:solidFill>
              </a:rPr>
              <a:t>Мишићни ди</a:t>
            </a:r>
            <a:r>
              <a:rPr lang="sr-Cyrl-CS" altLang="en-US">
                <a:solidFill>
                  <a:schemeClr val="tx1">
                    <a:lumMod val="75000"/>
                    <a:lumOff val="25000"/>
                  </a:schemeClr>
                </a:solidFill>
              </a:rPr>
              <a:t>с</a:t>
            </a:r>
            <a:r>
              <a:rPr lang="en-US" altLang="en-US">
                <a:solidFill>
                  <a:schemeClr val="tx1">
                    <a:lumMod val="75000"/>
                    <a:lumOff val="25000"/>
                  </a:schemeClr>
                </a:solidFill>
              </a:rPr>
              <a:t>баланс</a:t>
            </a:r>
          </a:p>
          <a:p>
            <a:pPr marL="91440" indent="-91440" eaLnBrk="1" fontAlgn="auto" hangingPunct="1">
              <a:defRPr/>
            </a:pPr>
            <a:r>
              <a:rPr lang="en-US" altLang="en-US">
                <a:solidFill>
                  <a:schemeClr val="tx1">
                    <a:lumMod val="75000"/>
                    <a:lumOff val="25000"/>
                  </a:schemeClr>
                </a:solidFill>
              </a:rPr>
              <a:t>БМИ</a:t>
            </a:r>
          </a:p>
          <a:p>
            <a:pPr marL="91440" indent="-91440" eaLnBrk="1" fontAlgn="auto" hangingPunct="1">
              <a:defRPr/>
            </a:pPr>
            <a:r>
              <a:rPr lang="en-US" altLang="en-US">
                <a:solidFill>
                  <a:schemeClr val="tx1">
                    <a:lumMod val="75000"/>
                    <a:lumOff val="25000"/>
                  </a:schemeClr>
                </a:solidFill>
              </a:rPr>
              <a:t>Психолошки фактори</a:t>
            </a:r>
          </a:p>
          <a:p>
            <a:pPr marL="91440" indent="-91440" eaLnBrk="1" fontAlgn="auto" hangingPunct="1">
              <a:defRPr/>
            </a:pPr>
            <a:r>
              <a:rPr lang="en-US" altLang="en-US">
                <a:solidFill>
                  <a:schemeClr val="tx1">
                    <a:lumMod val="75000"/>
                    <a:lumOff val="25000"/>
                  </a:schemeClr>
                </a:solidFill>
              </a:rPr>
              <a:t>Системске болести</a:t>
            </a:r>
          </a:p>
          <a:p>
            <a:pPr marL="91440" indent="-91440" eaLnBrk="1" fontAlgn="auto" hangingPunct="1">
              <a:defRPr/>
            </a:pPr>
            <a:endParaRPr lang="en-US" altLang="en-US">
              <a:solidFill>
                <a:schemeClr val="tx1">
                  <a:lumMod val="75000"/>
                  <a:lumOff val="25000"/>
                </a:schemeClr>
              </a:solidFill>
            </a:endParaRPr>
          </a:p>
          <a:p>
            <a:pPr marL="91440" indent="-91440" eaLnBrk="1" fontAlgn="auto" hangingPunct="1">
              <a:defRPr/>
            </a:pPr>
            <a:endParaRPr lang="en-US" altLang="en-US">
              <a:solidFill>
                <a:schemeClr val="tx1">
                  <a:lumMod val="75000"/>
                  <a:lumOff val="25000"/>
                </a:schemeClr>
              </a:solidFill>
            </a:endParaRPr>
          </a:p>
        </p:txBody>
      </p:sp>
      <p:sp>
        <p:nvSpPr>
          <p:cNvPr id="11268" name="Čuvar mesta za broj slajda 1">
            <a:extLst>
              <a:ext uri="{FF2B5EF4-FFF2-40B4-BE49-F238E27FC236}">
                <a16:creationId xmlns:a16="http://schemas.microsoft.com/office/drawing/2014/main" id="{882B42FF-F8B6-4E4A-B31D-E16CC211A2C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F31764B4-CD40-4103-95C4-840712E0CF27}" type="slidenum">
              <a:rPr lang="en-US" altLang="en-US" sz="1400" smtClean="0">
                <a:latin typeface="Tahoma" panose="020B0604030504040204" pitchFamily="34" charset="0"/>
                <a:cs typeface="Arial" panose="020B0604020202020204" pitchFamily="34" charset="0"/>
              </a:rPr>
              <a:pPr>
                <a:spcBef>
                  <a:spcPct val="0"/>
                </a:spcBef>
                <a:buClrTx/>
                <a:buFontTx/>
                <a:buNone/>
              </a:pPr>
              <a:t>5</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32935">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4">
            <a:extLst>
              <a:ext uri="{FF2B5EF4-FFF2-40B4-BE49-F238E27FC236}">
                <a16:creationId xmlns:a16="http://schemas.microsoft.com/office/drawing/2014/main" id="{F966BCB4-A62F-403C-B75E-14742841623C}"/>
              </a:ext>
            </a:extLst>
          </p:cNvPr>
          <p:cNvSpPr>
            <a:spLocks noGrp="1" noChangeArrowheads="1"/>
          </p:cNvSpPr>
          <p:nvPr>
            <p:ph type="title"/>
          </p:nvPr>
        </p:nvSpPr>
        <p:spPr>
          <a:xfrm>
            <a:off x="457200" y="2417763"/>
            <a:ext cx="8229600" cy="1371600"/>
          </a:xfrm>
        </p:spPr>
        <p:txBody>
          <a:bodyPr/>
          <a:lstStyle/>
          <a:p>
            <a:pPr>
              <a:defRPr/>
            </a:pPr>
            <a:r>
              <a:rPr lang="sr-Cyrl-CS" sz="2400" b="1" u="sng" dirty="0">
                <a:latin typeface="Arno Pro"/>
              </a:rPr>
              <a:t>Артроскопија</a:t>
            </a:r>
            <a:br>
              <a:rPr lang="sr-Cyrl-CS" sz="2400" b="1" i="1" u="sng" dirty="0">
                <a:latin typeface="Arno Pro"/>
              </a:rPr>
            </a:br>
            <a:br>
              <a:rPr lang="en-US" sz="1800" i="1" u="sng" dirty="0">
                <a:latin typeface="Arno Pro"/>
              </a:rPr>
            </a:br>
            <a:r>
              <a:rPr lang="sr-Cyrl-CS" sz="2000" dirty="0">
                <a:latin typeface="Arno Pro"/>
              </a:rPr>
              <a:t>Сазнање о вишеструком значају менискуса за очување и стабилност зглоба колена довеле су у знатној мери и до промене става у лечењу руптура менискуса. Уколико се ради о </a:t>
            </a:r>
            <a:r>
              <a:rPr lang="sr-Cyrl-CS" sz="2000" dirty="0">
                <a:solidFill>
                  <a:schemeClr val="accent1">
                    <a:lumMod val="50000"/>
                  </a:schemeClr>
                </a:solidFill>
                <a:latin typeface="Arno Pro"/>
              </a:rPr>
              <a:t>периферном или перкапсуларном расцепу </a:t>
            </a:r>
            <a:r>
              <a:rPr lang="sr-Cyrl-CS" sz="2000" dirty="0">
                <a:latin typeface="Arno Pro"/>
              </a:rPr>
              <a:t>менискуса, постоји реална </a:t>
            </a:r>
            <a:r>
              <a:rPr lang="sr-Cyrl-CS" sz="2000" dirty="0">
                <a:solidFill>
                  <a:srgbClr val="FF0000"/>
                </a:solidFill>
                <a:latin typeface="Arno Pro"/>
              </a:rPr>
              <a:t>могућност да дође до његовог </a:t>
            </a:r>
            <a:r>
              <a:rPr lang="sr-Cyrl-CS" sz="2000" u="sng" dirty="0">
                <a:solidFill>
                  <a:srgbClr val="FF0000"/>
                </a:solidFill>
                <a:latin typeface="Arno Pro"/>
              </a:rPr>
              <a:t>зарастања</a:t>
            </a:r>
            <a:r>
              <a:rPr lang="sr-Cyrl-CS" sz="2000" dirty="0">
                <a:latin typeface="Arno Pro"/>
              </a:rPr>
              <a:t> јер је део менискуса уз  синовијални припој васкуларизован. </a:t>
            </a:r>
            <a:r>
              <a:rPr lang="sr-Cyrl-CS" sz="2000" dirty="0" err="1">
                <a:latin typeface="Arno Pro"/>
              </a:rPr>
              <a:t>Тх</a:t>
            </a:r>
            <a:r>
              <a:rPr lang="sr-Cyrl-CS" sz="2000" dirty="0">
                <a:latin typeface="Arno Pro"/>
              </a:rPr>
              <a:t>: хирушка сутура довешће до потпуне цикатризације расцепа у току 5-6 недеља.</a:t>
            </a:r>
            <a:r>
              <a:rPr lang="sr-Cyrl-CS" sz="2000" dirty="0">
                <a:solidFill>
                  <a:schemeClr val="accent1">
                    <a:lumMod val="50000"/>
                  </a:schemeClr>
                </a:solidFill>
                <a:latin typeface="Arno Pro"/>
              </a:rPr>
              <a:t>Расцеп тела менискуса </a:t>
            </a:r>
            <a:r>
              <a:rPr lang="sr-Cyrl-CS" sz="2000" dirty="0">
                <a:latin typeface="Arno Pro"/>
              </a:rPr>
              <a:t>не може да зарасте( нема крвних судова.</a:t>
            </a:r>
            <a:br>
              <a:rPr lang="sr-Cyrl-CS" sz="2000" dirty="0">
                <a:latin typeface="Arno Pro"/>
              </a:rPr>
            </a:br>
            <a:r>
              <a:rPr lang="sr-Cyrl-CS" sz="2000" dirty="0">
                <a:latin typeface="Arno Pro"/>
              </a:rPr>
              <a:t>Артроскопија је хирушка процедура током које се унутрашњост зглоба прегледа помоћу оптичког инструмента повезаног са камером. На тај начин могуће је понекад и лечење оштећених зглобних елемената. Предност артроскопске хирургије у односу на класичну хирушку методу  је у томе што је мање инвазивна.</a:t>
            </a:r>
            <a:br>
              <a:rPr lang="sr-Cyrl-CS" sz="2000" dirty="0">
                <a:latin typeface="Arno Pro"/>
              </a:rPr>
            </a:br>
            <a:r>
              <a:rPr lang="sr-Cyrl-CS" sz="2000" dirty="0">
                <a:latin typeface="Arno Pro"/>
              </a:rPr>
              <a:t>Артоскопијом колена се могу установити и лечити: прекиди лигамената, менискуса и тетива, запаљење синовије колена, зглобни преломи као и оштећења зглобне хрскавице.</a:t>
            </a:r>
            <a:endParaRPr lang="en-US" sz="2000" dirty="0">
              <a:latin typeface="Arno Pro"/>
            </a:endParaRPr>
          </a:p>
        </p:txBody>
      </p:sp>
    </p:spTree>
    <p:custDataLst>
      <p:tags r:id="rId1"/>
    </p:custDataLst>
  </p:cSld>
  <p:clrMapOvr>
    <a:masterClrMapping/>
  </p:clrMapOvr>
  <p:transition spd="slow" advTm="115041">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9988"/>
                                        </p:tgtEl>
                                        <p:attrNameLst>
                                          <p:attrName>style.visibility</p:attrName>
                                        </p:attrNameLst>
                                      </p:cBhvr>
                                      <p:to>
                                        <p:strVal val="visible"/>
                                      </p:to>
                                    </p:set>
                                    <p:animEffect transition="in" filter="blinds(horizontal)">
                                      <p:cBhvr>
                                        <p:cTn id="7" dur="500"/>
                                        <p:tgtEl>
                                          <p:spTgt spid="169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a:extLst>
              <a:ext uri="{FF2B5EF4-FFF2-40B4-BE49-F238E27FC236}">
                <a16:creationId xmlns:a16="http://schemas.microsoft.com/office/drawing/2014/main" id="{FC203ACD-BFA7-4A1B-9B78-09D3F328EC1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A8CA69CA-5847-4449-8B72-6B682B8EB437}" type="slidenum">
              <a:rPr lang="en-US" altLang="en-US" sz="1000" smtClean="0"/>
              <a:pPr>
                <a:spcBef>
                  <a:spcPct val="0"/>
                </a:spcBef>
                <a:buClrTx/>
                <a:buFontTx/>
                <a:buNone/>
              </a:pPr>
              <a:t>51</a:t>
            </a:fld>
            <a:endParaRPr lang="en-US" altLang="en-US" sz="1000"/>
          </a:p>
        </p:txBody>
      </p:sp>
      <p:sp>
        <p:nvSpPr>
          <p:cNvPr id="58371" name="Rectangle 2">
            <a:extLst>
              <a:ext uri="{FF2B5EF4-FFF2-40B4-BE49-F238E27FC236}">
                <a16:creationId xmlns:a16="http://schemas.microsoft.com/office/drawing/2014/main" id="{91CA6265-B376-4900-8CE2-0AFAA862EEAB}"/>
              </a:ext>
            </a:extLst>
          </p:cNvPr>
          <p:cNvSpPr>
            <a:spLocks noGrp="1" noChangeArrowheads="1"/>
          </p:cNvSpPr>
          <p:nvPr>
            <p:ph type="title"/>
          </p:nvPr>
        </p:nvSpPr>
        <p:spPr>
          <a:xfrm>
            <a:off x="457200" y="274638"/>
            <a:ext cx="8229600" cy="355600"/>
          </a:xfrm>
        </p:spPr>
        <p:txBody>
          <a:bodyPr/>
          <a:lstStyle/>
          <a:p>
            <a:pPr algn="ctr" eaLnBrk="1" hangingPunct="1"/>
            <a:r>
              <a:rPr lang="sr-Cyrl-RS" altLang="en-US" sz="2800" dirty="0"/>
              <a:t>РЕГИЈА СКОЧНОГ ЗГЛОБА</a:t>
            </a:r>
            <a:endParaRPr lang="sr-Latn-CS" altLang="en-US" sz="2800" dirty="0"/>
          </a:p>
        </p:txBody>
      </p:sp>
      <p:sp>
        <p:nvSpPr>
          <p:cNvPr id="58372" name="Rectangle 3">
            <a:extLst>
              <a:ext uri="{FF2B5EF4-FFF2-40B4-BE49-F238E27FC236}">
                <a16:creationId xmlns:a16="http://schemas.microsoft.com/office/drawing/2014/main" id="{02F26C1D-423D-4C05-8F33-5E01C4DFE178}"/>
              </a:ext>
            </a:extLst>
          </p:cNvPr>
          <p:cNvSpPr>
            <a:spLocks noGrp="1" noChangeArrowheads="1"/>
          </p:cNvSpPr>
          <p:nvPr>
            <p:ph type="body" idx="1"/>
          </p:nvPr>
        </p:nvSpPr>
        <p:spPr>
          <a:xfrm>
            <a:off x="684213" y="620713"/>
            <a:ext cx="8007350" cy="5259387"/>
          </a:xfrm>
        </p:spPr>
        <p:txBody>
          <a:bodyPr/>
          <a:lstStyle/>
          <a:p>
            <a:pPr algn="just" eaLnBrk="1" hangingPunct="1">
              <a:buFont typeface="Wingdings" panose="05000000000000000000" pitchFamily="2" charset="2"/>
              <a:buNone/>
            </a:pPr>
            <a:r>
              <a:rPr lang="sr-Latn-CS" altLang="en-US" sz="2000" b="1" dirty="0"/>
              <a:t>Gornji skočni zglob </a:t>
            </a:r>
            <a:r>
              <a:rPr lang="sr-Latn-CS" altLang="en-US" sz="2000" dirty="0"/>
              <a:t>(articulatio talocruralis) čine spoj:</a:t>
            </a:r>
          </a:p>
          <a:p>
            <a:pPr lvl="1" algn="just" eaLnBrk="1" hangingPunct="1"/>
            <a:r>
              <a:rPr lang="sr-Latn-CS" altLang="en-US" sz="2000" dirty="0"/>
              <a:t>potkolenice i </a:t>
            </a:r>
          </a:p>
          <a:p>
            <a:pPr lvl="1" algn="just" eaLnBrk="1" hangingPunct="1"/>
            <a:r>
              <a:rPr lang="sr-Latn-CS" altLang="en-US" sz="2000" dirty="0"/>
              <a:t>skočne kosti</a:t>
            </a:r>
            <a:r>
              <a:rPr lang="en-US" altLang="en-US" sz="2000" dirty="0"/>
              <a:t> </a:t>
            </a:r>
            <a:r>
              <a:rPr lang="sr-Latn-CS" altLang="en-US" sz="2000" dirty="0"/>
              <a:t>(talus). </a:t>
            </a:r>
          </a:p>
          <a:p>
            <a:pPr algn="just" eaLnBrk="1" hangingPunct="1"/>
            <a:r>
              <a:rPr lang="sr-Latn-CS" altLang="en-US" sz="2000" dirty="0"/>
              <a:t>Talus je uvučen u maleolarnu viljušku, koja je sastavljena od maleolusa tibije i fibule i donje zglobne površine tibije. Zglob je obavijen čahurom koju ojačavaju bočni ligamenti.</a:t>
            </a:r>
          </a:p>
          <a:p>
            <a:pPr algn="just" eaLnBrk="1" hangingPunct="1"/>
            <a:r>
              <a:rPr lang="sr-Cyrl-RS" altLang="en-US" sz="2000" dirty="0"/>
              <a:t>С</a:t>
            </a:r>
            <a:r>
              <a:rPr lang="sr-Latn-CS" altLang="en-US" sz="2000" dirty="0"/>
              <a:t>a medijalne strane je </a:t>
            </a:r>
            <a:r>
              <a:rPr lang="sr-Latn-CS" altLang="en-US" sz="2000" u="sng" dirty="0"/>
              <a:t>lig.deltoideum</a:t>
            </a:r>
            <a:r>
              <a:rPr lang="sr-Latn-CS" altLang="en-US" sz="2000" dirty="0"/>
              <a:t>  koji ima </a:t>
            </a:r>
            <a:r>
              <a:rPr lang="sr-Cyrl-RS" altLang="en-US" sz="2000" dirty="0"/>
              <a:t>4 </a:t>
            </a:r>
            <a:r>
              <a:rPr lang="sr-Latn-CS" altLang="en-US" sz="2000" dirty="0"/>
              <a:t>dela a to su: pars tibionavicularis, pars tibiocalcanearis, pars tibiotalaris anterior, pars tibiotalaris posterior. Stabilnost sa lateralne strane pružaju: lig.talofibulare anterius</a:t>
            </a:r>
            <a:r>
              <a:rPr lang="sr-Cyrl-CS" altLang="en-US" sz="2000" dirty="0"/>
              <a:t> </a:t>
            </a:r>
            <a:r>
              <a:rPr lang="sr-Latn-CS" altLang="en-US" sz="2000" dirty="0"/>
              <a:t>(ATFL), lig.talofibulare posterius (PTFL) i lig.calcaneofibulare(KFL)  </a:t>
            </a:r>
          </a:p>
          <a:p>
            <a:pPr algn="just" eaLnBrk="1" hangingPunct="1"/>
            <a:endParaRPr lang="sr-Latn-CS" altLang="en-US" sz="1800" dirty="0"/>
          </a:p>
        </p:txBody>
      </p:sp>
      <p:grpSp>
        <p:nvGrpSpPr>
          <p:cNvPr id="58373" name="Group 4">
            <a:extLst>
              <a:ext uri="{FF2B5EF4-FFF2-40B4-BE49-F238E27FC236}">
                <a16:creationId xmlns:a16="http://schemas.microsoft.com/office/drawing/2014/main" id="{E7A5ABA3-51A8-41A4-B5E4-6147D2CB9E7C}"/>
              </a:ext>
            </a:extLst>
          </p:cNvPr>
          <p:cNvGrpSpPr>
            <a:grpSpLocks/>
          </p:cNvGrpSpPr>
          <p:nvPr/>
        </p:nvGrpSpPr>
        <p:grpSpPr bwMode="auto">
          <a:xfrm>
            <a:off x="1428750" y="4365625"/>
            <a:ext cx="5376863" cy="2328863"/>
            <a:chOff x="1699" y="2093"/>
            <a:chExt cx="8419" cy="4253"/>
          </a:xfrm>
        </p:grpSpPr>
        <p:pic>
          <p:nvPicPr>
            <p:cNvPr id="58375" name="Picture 5">
              <a:extLst>
                <a:ext uri="{FF2B5EF4-FFF2-40B4-BE49-F238E27FC236}">
                  <a16:creationId xmlns:a16="http://schemas.microsoft.com/office/drawing/2014/main" id="{7526CD97-DB30-4F26-83F3-B6B176DF53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8" y="3226"/>
              <a:ext cx="8275" cy="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6" name="Text Box 6">
              <a:extLst>
                <a:ext uri="{FF2B5EF4-FFF2-40B4-BE49-F238E27FC236}">
                  <a16:creationId xmlns:a16="http://schemas.microsoft.com/office/drawing/2014/main" id="{8EB88D87-33B3-4455-B447-796888BE2C78}"/>
                </a:ext>
              </a:extLst>
            </p:cNvPr>
            <p:cNvSpPr txBox="1">
              <a:spLocks noChangeArrowheads="1"/>
            </p:cNvSpPr>
            <p:nvPr/>
          </p:nvSpPr>
          <p:spPr bwMode="auto">
            <a:xfrm>
              <a:off x="1699" y="2093"/>
              <a:ext cx="8419" cy="1094"/>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endParaRPr lang="sr-Latn-CS" altLang="en-US" sz="1800"/>
            </a:p>
          </p:txBody>
        </p:sp>
      </p:grpSp>
    </p:spTree>
  </p:cSld>
  <p:clrMapOvr>
    <a:masterClrMapping/>
  </p:clrMapOvr>
  <p:transition spd="slow" advTm="27363">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a:extLst>
              <a:ext uri="{FF2B5EF4-FFF2-40B4-BE49-F238E27FC236}">
                <a16:creationId xmlns:a16="http://schemas.microsoft.com/office/drawing/2014/main" id="{C3C3DCD5-DC23-4EBC-96A5-E0EB32BF954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2E2F2142-7CD2-492E-BC89-5126C2027293}" type="slidenum">
              <a:rPr lang="en-US" altLang="en-US" sz="1000" smtClean="0"/>
              <a:pPr>
                <a:spcBef>
                  <a:spcPct val="0"/>
                </a:spcBef>
                <a:buClrTx/>
                <a:buFontTx/>
                <a:buNone/>
              </a:pPr>
              <a:t>52</a:t>
            </a:fld>
            <a:endParaRPr lang="en-US" altLang="en-US" sz="1000"/>
          </a:p>
        </p:txBody>
      </p:sp>
      <p:sp>
        <p:nvSpPr>
          <p:cNvPr id="59395" name="Rectangle 3">
            <a:extLst>
              <a:ext uri="{FF2B5EF4-FFF2-40B4-BE49-F238E27FC236}">
                <a16:creationId xmlns:a16="http://schemas.microsoft.com/office/drawing/2014/main" id="{CC4C6FFD-6884-4F55-8409-9291AC14D0F5}"/>
              </a:ext>
            </a:extLst>
          </p:cNvPr>
          <p:cNvSpPr>
            <a:spLocks noGrp="1" noChangeArrowheads="1"/>
          </p:cNvSpPr>
          <p:nvPr>
            <p:ph type="body" idx="1"/>
          </p:nvPr>
        </p:nvSpPr>
        <p:spPr>
          <a:xfrm>
            <a:off x="838200" y="620713"/>
            <a:ext cx="8007350" cy="5475287"/>
          </a:xfrm>
        </p:spPr>
        <p:txBody>
          <a:bodyPr/>
          <a:lstStyle/>
          <a:p>
            <a:pPr algn="just" eaLnBrk="1" hangingPunct="1">
              <a:lnSpc>
                <a:spcPct val="90000"/>
              </a:lnSpc>
              <a:buFont typeface="Wingdings" panose="05000000000000000000" pitchFamily="2" charset="2"/>
              <a:buNone/>
            </a:pPr>
            <a:r>
              <a:rPr lang="sr-Latn-CS" altLang="en-US" sz="2800" b="1"/>
              <a:t>Donji skočni zglob</a:t>
            </a:r>
          </a:p>
          <a:p>
            <a:pPr algn="just" eaLnBrk="1" hangingPunct="1">
              <a:lnSpc>
                <a:spcPct val="90000"/>
              </a:lnSpc>
            </a:pPr>
            <a:r>
              <a:rPr lang="sr-Latn-CS" altLang="en-US" sz="2000"/>
              <a:t>ima svoj prednji i zadnji deo, a njih razdvaja kanal nožja (sinus tarsi). </a:t>
            </a:r>
          </a:p>
          <a:p>
            <a:pPr algn="just" eaLnBrk="1" hangingPunct="1">
              <a:lnSpc>
                <a:spcPct val="90000"/>
              </a:lnSpc>
            </a:pPr>
            <a:r>
              <a:rPr lang="sr-Latn-CS" altLang="en-US" sz="2000"/>
              <a:t>Zadnji deo je spoj između zglobne površine petne kosti i skočne kosti, dok je prednji deo spoj skočne kosti sa čašicom koju grade zglobne površine čunaste kosti i dve zglobne površine petne kosti. </a:t>
            </a:r>
          </a:p>
          <a:p>
            <a:pPr algn="just" eaLnBrk="1" hangingPunct="1">
              <a:lnSpc>
                <a:spcPct val="90000"/>
              </a:lnSpc>
            </a:pPr>
            <a:r>
              <a:rPr lang="sr-Latn-CS" altLang="en-US" sz="2000"/>
              <a:t>Čauru ovog zgloba ojačavaju veze gornjeg skočnog zgloba: </a:t>
            </a:r>
          </a:p>
          <a:p>
            <a:pPr lvl="1" algn="just" eaLnBrk="1" hangingPunct="1">
              <a:lnSpc>
                <a:spcPct val="90000"/>
              </a:lnSpc>
            </a:pPr>
            <a:r>
              <a:rPr lang="sr-Latn-CS" altLang="en-US" sz="1800"/>
              <a:t>lig. calcaneofibulare i </a:t>
            </a:r>
          </a:p>
          <a:p>
            <a:pPr algn="just" eaLnBrk="1" hangingPunct="1">
              <a:lnSpc>
                <a:spcPct val="90000"/>
              </a:lnSpc>
            </a:pPr>
            <a:r>
              <a:rPr lang="sr-Latn-CS" altLang="en-US" sz="2000"/>
              <a:t>dva snopa deltaste veze: </a:t>
            </a:r>
          </a:p>
          <a:p>
            <a:pPr lvl="1" algn="just" eaLnBrk="1" hangingPunct="1">
              <a:lnSpc>
                <a:spcPct val="90000"/>
              </a:lnSpc>
            </a:pPr>
            <a:r>
              <a:rPr lang="sr-Latn-CS" altLang="en-US" sz="1800"/>
              <a:t>lig:tibiocalcanearis i </a:t>
            </a:r>
          </a:p>
          <a:p>
            <a:pPr lvl="1" algn="just" eaLnBrk="1" hangingPunct="1">
              <a:lnSpc>
                <a:spcPct val="90000"/>
              </a:lnSpc>
            </a:pPr>
            <a:r>
              <a:rPr lang="sr-Latn-CS" altLang="en-US" sz="1800"/>
              <a:t>lig.tibionavicularis. </a:t>
            </a:r>
          </a:p>
        </p:txBody>
      </p:sp>
      <p:pic>
        <p:nvPicPr>
          <p:cNvPr id="59396" name="Picture 4" descr="skocni zglob-str">
            <a:extLst>
              <a:ext uri="{FF2B5EF4-FFF2-40B4-BE49-F238E27FC236}">
                <a16:creationId xmlns:a16="http://schemas.microsoft.com/office/drawing/2014/main" id="{AD10FAC2-D796-40F6-9E0A-DF1D843ABF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1595" b="6448"/>
          <a:stretch>
            <a:fillRect/>
          </a:stretch>
        </p:blipFill>
        <p:spPr bwMode="auto">
          <a:xfrm>
            <a:off x="4643438" y="2997200"/>
            <a:ext cx="3000375" cy="343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1031">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a:extLst>
              <a:ext uri="{FF2B5EF4-FFF2-40B4-BE49-F238E27FC236}">
                <a16:creationId xmlns:a16="http://schemas.microsoft.com/office/drawing/2014/main" id="{535F89F7-80E9-4EC2-8EFF-C0475334F00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3C1AD6F8-0910-4CF0-9793-5934C20A177C}" type="slidenum">
              <a:rPr lang="en-US" altLang="en-US" sz="1000" smtClean="0"/>
              <a:pPr>
                <a:spcBef>
                  <a:spcPct val="0"/>
                </a:spcBef>
                <a:buClrTx/>
                <a:buFontTx/>
                <a:buNone/>
              </a:pPr>
              <a:t>53</a:t>
            </a:fld>
            <a:endParaRPr lang="en-US" altLang="en-US" sz="1000"/>
          </a:p>
        </p:txBody>
      </p:sp>
      <p:sp>
        <p:nvSpPr>
          <p:cNvPr id="60419" name="Rectangle 2">
            <a:extLst>
              <a:ext uri="{FF2B5EF4-FFF2-40B4-BE49-F238E27FC236}">
                <a16:creationId xmlns:a16="http://schemas.microsoft.com/office/drawing/2014/main" id="{42975AAF-E71F-4635-9D4A-98C0262A2786}"/>
              </a:ext>
            </a:extLst>
          </p:cNvPr>
          <p:cNvSpPr>
            <a:spLocks noGrp="1" noChangeArrowheads="1"/>
          </p:cNvSpPr>
          <p:nvPr>
            <p:ph type="title"/>
          </p:nvPr>
        </p:nvSpPr>
        <p:spPr>
          <a:xfrm>
            <a:off x="457200" y="274638"/>
            <a:ext cx="8229600" cy="298450"/>
          </a:xfrm>
        </p:spPr>
        <p:txBody>
          <a:bodyPr/>
          <a:lstStyle/>
          <a:p>
            <a:pPr eaLnBrk="1" hangingPunct="1"/>
            <a:r>
              <a:rPr lang="sr-Latn-CS" altLang="en-US" sz="1900"/>
              <a:t>	</a:t>
            </a:r>
            <a:r>
              <a:rPr lang="sr-Latn-CS" altLang="en-US" sz="2400" b="1"/>
              <a:t>Distorzija skočnog zgloba</a:t>
            </a:r>
          </a:p>
        </p:txBody>
      </p:sp>
      <p:sp>
        <p:nvSpPr>
          <p:cNvPr id="60420" name="Rectangle 3">
            <a:extLst>
              <a:ext uri="{FF2B5EF4-FFF2-40B4-BE49-F238E27FC236}">
                <a16:creationId xmlns:a16="http://schemas.microsoft.com/office/drawing/2014/main" id="{8A384161-CE3C-42C0-ACA3-28C7F482E9A5}"/>
              </a:ext>
            </a:extLst>
          </p:cNvPr>
          <p:cNvSpPr>
            <a:spLocks noGrp="1" noChangeArrowheads="1"/>
          </p:cNvSpPr>
          <p:nvPr>
            <p:ph type="body" idx="1"/>
          </p:nvPr>
        </p:nvSpPr>
        <p:spPr>
          <a:xfrm>
            <a:off x="838200" y="765175"/>
            <a:ext cx="8007350" cy="5330825"/>
          </a:xfrm>
        </p:spPr>
        <p:txBody>
          <a:bodyPr/>
          <a:lstStyle/>
          <a:p>
            <a:pPr eaLnBrk="1" hangingPunct="1">
              <a:lnSpc>
                <a:spcPct val="90000"/>
              </a:lnSpc>
              <a:buFont typeface="Wingdings" panose="05000000000000000000" pitchFamily="2" charset="2"/>
              <a:buNone/>
            </a:pPr>
            <a:r>
              <a:rPr lang="sr-Latn-CS" altLang="en-US" sz="2100"/>
              <a:t>M</a:t>
            </a:r>
            <a:r>
              <a:rPr lang="sr-Cyrl-RS" altLang="en-US" sz="2100"/>
              <a:t>еханиѕам:</a:t>
            </a:r>
            <a:r>
              <a:rPr lang="sr-Latn-CS" altLang="en-US" sz="2100"/>
              <a:t> trčanj</a:t>
            </a:r>
            <a:r>
              <a:rPr lang="sr-Cyrl-RS" altLang="en-US" sz="2100"/>
              <a:t>е</a:t>
            </a:r>
            <a:r>
              <a:rPr lang="sr-Latn-CS" altLang="en-US" sz="2100"/>
              <a:t>, naglih pokret</a:t>
            </a:r>
            <a:r>
              <a:rPr lang="sr-Cyrl-RS" altLang="en-US" sz="2100"/>
              <a:t>и,</a:t>
            </a:r>
            <a:r>
              <a:rPr lang="sr-Latn-CS" altLang="en-US" sz="2100"/>
              <a:t> skok,  zakoračivanja u rupu ili pada sa manje visine. Prilikom distorzije dolazi  do oštećenja ligamenata pri čemu se narušava stabilnost zgloba. U zavisnosti od  oštećenja ligamenata:</a:t>
            </a:r>
          </a:p>
          <a:p>
            <a:pPr lvl="1" algn="just" eaLnBrk="1" hangingPunct="1">
              <a:lnSpc>
                <a:spcPct val="90000"/>
              </a:lnSpc>
            </a:pPr>
            <a:r>
              <a:rPr lang="sr-Latn-CS" altLang="en-US" sz="2000"/>
              <a:t>I stepen je kada dođe do mikroskopskog rastezanja ili ras</a:t>
            </a:r>
            <a:r>
              <a:rPr lang="en-US" altLang="en-US" sz="2000"/>
              <a:t>c</a:t>
            </a:r>
            <a:r>
              <a:rPr lang="sr-Latn-CS" altLang="en-US" sz="2000"/>
              <a:t>epa unutar samog ligamenta, </a:t>
            </a:r>
          </a:p>
          <a:p>
            <a:pPr lvl="1" algn="just" eaLnBrk="1" hangingPunct="1">
              <a:lnSpc>
                <a:spcPct val="90000"/>
              </a:lnSpc>
            </a:pPr>
            <a:r>
              <a:rPr lang="sr-Latn-CS" altLang="en-US" sz="2000"/>
              <a:t>II stepen je kada je prisutan makroskopski rascep ligamenta  </a:t>
            </a:r>
          </a:p>
          <a:p>
            <a:pPr lvl="1" algn="just" eaLnBrk="1" hangingPunct="1">
              <a:lnSpc>
                <a:spcPct val="90000"/>
              </a:lnSpc>
            </a:pPr>
            <a:r>
              <a:rPr lang="sr-Latn-CS" altLang="en-US" sz="2000"/>
              <a:t>III stepen je kada se javi potpuni rascep ligamenta. Imobilizacija 5 dana-60 dana.Loše lečena daje habitualne, algodistrofije...</a:t>
            </a:r>
          </a:p>
        </p:txBody>
      </p:sp>
    </p:spTree>
  </p:cSld>
  <p:clrMapOvr>
    <a:masterClrMapping/>
  </p:clrMapOvr>
  <p:transition spd="slow" advTm="66117">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Slide Number Placeholder 3">
            <a:extLst>
              <a:ext uri="{FF2B5EF4-FFF2-40B4-BE49-F238E27FC236}">
                <a16:creationId xmlns:a16="http://schemas.microsoft.com/office/drawing/2014/main" id="{357F0503-2849-48BD-934C-98881309CC0A}"/>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2C44CBE4-A482-40D1-9706-92446335024B}" type="slidenum">
              <a:rPr lang="en-US" altLang="en-US" sz="1000" smtClean="0"/>
              <a:pPr>
                <a:spcBef>
                  <a:spcPct val="0"/>
                </a:spcBef>
                <a:buClrTx/>
                <a:buFontTx/>
                <a:buNone/>
              </a:pPr>
              <a:t>54</a:t>
            </a:fld>
            <a:endParaRPr lang="en-US" altLang="en-US" sz="1000"/>
          </a:p>
        </p:txBody>
      </p:sp>
      <p:pic>
        <p:nvPicPr>
          <p:cNvPr id="61444" name="Picture 4" descr="distorzija1">
            <a:extLst>
              <a:ext uri="{FF2B5EF4-FFF2-40B4-BE49-F238E27FC236}">
                <a16:creationId xmlns:a16="http://schemas.microsoft.com/office/drawing/2014/main" id="{1043B653-6A2E-4A57-B3CB-01EA14DCCD8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63688" y="900113"/>
            <a:ext cx="5391150" cy="5437187"/>
          </a:xfrm>
        </p:spPr>
      </p:pic>
    </p:spTree>
  </p:cSld>
  <p:clrMapOvr>
    <a:masterClrMapping/>
  </p:clrMapOvr>
  <p:transition spd="slow" advTm="19236">
    <p:random/>
  </p:transition>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Slide Number Placeholder 5">
            <a:extLst>
              <a:ext uri="{FF2B5EF4-FFF2-40B4-BE49-F238E27FC236}">
                <a16:creationId xmlns:a16="http://schemas.microsoft.com/office/drawing/2014/main" id="{28F0C7A3-3159-4A8F-B5DC-838F552D2766}"/>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BFBF4F1B-8BAB-4E70-80DF-9F23658B304D}" type="slidenum">
              <a:rPr lang="en-US" altLang="en-US" sz="1000" smtClean="0"/>
              <a:pPr>
                <a:spcBef>
                  <a:spcPct val="0"/>
                </a:spcBef>
                <a:buClrTx/>
                <a:buFontTx/>
                <a:buNone/>
              </a:pPr>
              <a:t>55</a:t>
            </a:fld>
            <a:endParaRPr lang="en-US" altLang="en-US" sz="1000"/>
          </a:p>
        </p:txBody>
      </p:sp>
      <p:sp>
        <p:nvSpPr>
          <p:cNvPr id="174083" name="Rectangle 3">
            <a:extLst>
              <a:ext uri="{FF2B5EF4-FFF2-40B4-BE49-F238E27FC236}">
                <a16:creationId xmlns:a16="http://schemas.microsoft.com/office/drawing/2014/main" id="{7436AFD2-7B62-43D2-A71D-CACBA0ECE394}"/>
              </a:ext>
            </a:extLst>
          </p:cNvPr>
          <p:cNvSpPr>
            <a:spLocks noGrp="1" noChangeArrowheads="1"/>
          </p:cNvSpPr>
          <p:nvPr>
            <p:ph type="body" idx="1"/>
          </p:nvPr>
        </p:nvSpPr>
        <p:spPr>
          <a:xfrm>
            <a:off x="838200" y="333375"/>
            <a:ext cx="8007350" cy="6264275"/>
          </a:xfrm>
        </p:spPr>
        <p:txBody>
          <a:bodyPr/>
          <a:lstStyle/>
          <a:p>
            <a:pPr eaLnBrk="1" hangingPunct="1">
              <a:lnSpc>
                <a:spcPct val="80000"/>
              </a:lnSpc>
              <a:buFont typeface="Wingdings" panose="05000000000000000000" pitchFamily="2" charset="2"/>
              <a:buNone/>
            </a:pPr>
            <a:r>
              <a:rPr lang="sr-Latn-CS" altLang="en-US" sz="2400" b="1" u="sng"/>
              <a:t>Lateralna nestabilnost</a:t>
            </a:r>
            <a:endParaRPr lang="sr-Latn-CS" altLang="en-US" b="1" u="sng"/>
          </a:p>
          <a:p>
            <a:pPr eaLnBrk="1" hangingPunct="1">
              <a:lnSpc>
                <a:spcPct val="80000"/>
              </a:lnSpc>
            </a:pPr>
            <a:r>
              <a:rPr lang="sr-Latn-CS" altLang="en-US" sz="2000"/>
              <a:t>Kod lateralne strane najčešće povredjivani ligament  je ATFL</a:t>
            </a:r>
            <a:r>
              <a:rPr lang="en-US" altLang="en-US" sz="1800"/>
              <a:t>(lig.talofibulare anterior)</a:t>
            </a:r>
            <a:r>
              <a:rPr lang="sr-Latn-CS" altLang="en-US" sz="2000"/>
              <a:t>. Nakon potpunog rascepa ovog ligamenta bivaju pogođena vlakna KFL. </a:t>
            </a:r>
          </a:p>
          <a:p>
            <a:pPr eaLnBrk="1" hangingPunct="1">
              <a:lnSpc>
                <a:spcPct val="80000"/>
              </a:lnSpc>
            </a:pPr>
            <a:endParaRPr lang="sr-Latn-CS" altLang="en-US" sz="2000"/>
          </a:p>
          <a:p>
            <a:pPr eaLnBrk="1" hangingPunct="1">
              <a:lnSpc>
                <a:spcPct val="80000"/>
              </a:lnSpc>
            </a:pPr>
            <a:endParaRPr lang="sr-Latn-CS" altLang="en-US" sz="2000"/>
          </a:p>
          <a:p>
            <a:pPr eaLnBrk="1" hangingPunct="1">
              <a:lnSpc>
                <a:spcPct val="80000"/>
              </a:lnSpc>
            </a:pPr>
            <a:endParaRPr lang="sr-Latn-CS" altLang="en-US" sz="2000"/>
          </a:p>
          <a:p>
            <a:pPr eaLnBrk="1" hangingPunct="1">
              <a:lnSpc>
                <a:spcPct val="80000"/>
              </a:lnSpc>
            </a:pPr>
            <a:endParaRPr lang="en-US" altLang="en-US" sz="2000"/>
          </a:p>
          <a:p>
            <a:pPr eaLnBrk="1" hangingPunct="1">
              <a:lnSpc>
                <a:spcPct val="80000"/>
              </a:lnSpc>
            </a:pPr>
            <a:endParaRPr lang="sr-Latn-CS" altLang="en-US" sz="2000"/>
          </a:p>
          <a:p>
            <a:pPr eaLnBrk="1" hangingPunct="1">
              <a:lnSpc>
                <a:spcPct val="80000"/>
              </a:lnSpc>
            </a:pPr>
            <a:endParaRPr lang="sr-Latn-CS" altLang="en-US" sz="2000"/>
          </a:p>
          <a:p>
            <a:pPr eaLnBrk="1" hangingPunct="1">
              <a:lnSpc>
                <a:spcPct val="80000"/>
              </a:lnSpc>
            </a:pPr>
            <a:r>
              <a:rPr lang="sr-Latn-CS" altLang="en-US" sz="2000"/>
              <a:t>Ova dva ligamenta su uglavnom povređena kod I i II stepena povrede dok su kod III stepena često prekinuta oba ligamenta </a:t>
            </a:r>
          </a:p>
          <a:p>
            <a:pPr eaLnBrk="1" hangingPunct="1">
              <a:lnSpc>
                <a:spcPct val="80000"/>
              </a:lnSpc>
              <a:buFont typeface="Wingdings" panose="05000000000000000000" pitchFamily="2" charset="2"/>
              <a:buNone/>
            </a:pPr>
            <a:r>
              <a:rPr lang="sr-Latn-CS" altLang="en-US" sz="2400" b="1" u="sng"/>
              <a:t>Medijalna nestabilnost</a:t>
            </a:r>
            <a:endParaRPr lang="sr-Latn-CS" altLang="en-US" b="1"/>
          </a:p>
          <a:p>
            <a:pPr algn="just" eaLnBrk="1" hangingPunct="1">
              <a:lnSpc>
                <a:spcPct val="80000"/>
              </a:lnSpc>
            </a:pPr>
            <a:r>
              <a:rPr lang="sr-Latn-CS" altLang="en-US" sz="2000"/>
              <a:t>Ovu nestabilnost prate povrede medijalnih Iigamenata. </a:t>
            </a:r>
          </a:p>
          <a:p>
            <a:pPr algn="just" eaLnBrk="1" hangingPunct="1">
              <a:lnSpc>
                <a:spcPct val="80000"/>
              </a:lnSpc>
            </a:pPr>
            <a:r>
              <a:rPr lang="sr-Latn-CS" altLang="en-US" sz="2000"/>
              <a:t>Medijalni ligamenti se retko povređuju izolovano, a nastaju kod abdukcionog i spoljnorotacionog stresa. </a:t>
            </a:r>
          </a:p>
          <a:p>
            <a:pPr algn="just" eaLnBrk="1" hangingPunct="1">
              <a:lnSpc>
                <a:spcPct val="80000"/>
              </a:lnSpc>
            </a:pPr>
            <a:r>
              <a:rPr lang="sr-Latn-CS" altLang="en-US" sz="2000"/>
              <a:t>Najčešće nastaju udružene sa povredama lateralnih ligamenata ili sindesmoza</a:t>
            </a:r>
          </a:p>
        </p:txBody>
      </p:sp>
      <p:pic>
        <p:nvPicPr>
          <p:cNvPr id="62468" name="Picture 4" descr="skocni zglob">
            <a:extLst>
              <a:ext uri="{FF2B5EF4-FFF2-40B4-BE49-F238E27FC236}">
                <a16:creationId xmlns:a16="http://schemas.microsoft.com/office/drawing/2014/main" id="{6714D99F-AE03-447B-A0C0-F62CE62127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1628775"/>
            <a:ext cx="133350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advTm="41109">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4" presetClass="entr" presetSubtype="0" fill="hold" grpId="0"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Effect transition="in" filter="fade">
                                      <p:cBhvr>
                                        <p:cTn id="7" dur="500"/>
                                        <p:tgtEl>
                                          <p:spTgt spid="174083">
                                            <p:txEl>
                                              <p:pRg st="0" end="0"/>
                                            </p:txEl>
                                          </p:spTgt>
                                        </p:tgtEl>
                                      </p:cBhvr>
                                    </p:animEffect>
                                    <p:anim calcmode="lin" valueType="num">
                                      <p:cBhvr>
                                        <p:cTn id="8" dur="500" fill="hold"/>
                                        <p:tgtEl>
                                          <p:spTgt spid="17408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74083">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74083">
                                            <p:txEl>
                                              <p:pRg st="1" end="1"/>
                                            </p:txEl>
                                          </p:spTgt>
                                        </p:tgtEl>
                                        <p:attrNameLst>
                                          <p:attrName>style.visibility</p:attrName>
                                        </p:attrNameLst>
                                      </p:cBhvr>
                                      <p:to>
                                        <p:strVal val="visible"/>
                                      </p:to>
                                    </p:set>
                                    <p:animEffect transition="in" filter="fade">
                                      <p:cBhvr>
                                        <p:cTn id="14" dur="500"/>
                                        <p:tgtEl>
                                          <p:spTgt spid="174083">
                                            <p:txEl>
                                              <p:pRg st="1" end="1"/>
                                            </p:txEl>
                                          </p:spTgt>
                                        </p:tgtEl>
                                      </p:cBhvr>
                                    </p:animEffect>
                                    <p:anim calcmode="lin" valueType="num">
                                      <p:cBhvr>
                                        <p:cTn id="15" dur="500" fill="hold"/>
                                        <p:tgtEl>
                                          <p:spTgt spid="17408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74083">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174083">
                                            <p:txEl>
                                              <p:pRg st="8" end="8"/>
                                            </p:txEl>
                                          </p:spTgt>
                                        </p:tgtEl>
                                        <p:attrNameLst>
                                          <p:attrName>style.visibility</p:attrName>
                                        </p:attrNameLst>
                                      </p:cBhvr>
                                      <p:to>
                                        <p:strVal val="visible"/>
                                      </p:to>
                                    </p:set>
                                    <p:animEffect transition="in" filter="fade">
                                      <p:cBhvr>
                                        <p:cTn id="21" dur="500"/>
                                        <p:tgtEl>
                                          <p:spTgt spid="174083">
                                            <p:txEl>
                                              <p:pRg st="8" end="8"/>
                                            </p:txEl>
                                          </p:spTgt>
                                        </p:tgtEl>
                                      </p:cBhvr>
                                    </p:animEffect>
                                    <p:anim calcmode="lin" valueType="num">
                                      <p:cBhvr>
                                        <p:cTn id="22" dur="500" fill="hold"/>
                                        <p:tgtEl>
                                          <p:spTgt spid="174083">
                                            <p:txEl>
                                              <p:pRg st="8" end="8"/>
                                            </p:txEl>
                                          </p:spTgt>
                                        </p:tgtEl>
                                        <p:attrNameLst>
                                          <p:attrName>ppt_x</p:attrName>
                                        </p:attrNameLst>
                                      </p:cBhvr>
                                      <p:tavLst>
                                        <p:tav tm="0">
                                          <p:val>
                                            <p:strVal val="#ppt_x"/>
                                          </p:val>
                                        </p:tav>
                                        <p:tav tm="100000">
                                          <p:val>
                                            <p:strVal val="#ppt_x"/>
                                          </p:val>
                                        </p:tav>
                                      </p:tavLst>
                                    </p:anim>
                                    <p:anim calcmode="lin" valueType="num">
                                      <p:cBhvr>
                                        <p:cTn id="23" dur="500" fill="hold"/>
                                        <p:tgtEl>
                                          <p:spTgt spid="174083">
                                            <p:txEl>
                                              <p:pRg st="8" end="8"/>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174083">
                                            <p:txEl>
                                              <p:pRg st="9" end="9"/>
                                            </p:txEl>
                                          </p:spTgt>
                                        </p:tgtEl>
                                        <p:attrNameLst>
                                          <p:attrName>style.visibility</p:attrName>
                                        </p:attrNameLst>
                                      </p:cBhvr>
                                      <p:to>
                                        <p:strVal val="visible"/>
                                      </p:to>
                                    </p:set>
                                    <p:animEffect transition="in" filter="fade">
                                      <p:cBhvr>
                                        <p:cTn id="28" dur="500"/>
                                        <p:tgtEl>
                                          <p:spTgt spid="174083">
                                            <p:txEl>
                                              <p:pRg st="9" end="9"/>
                                            </p:txEl>
                                          </p:spTgt>
                                        </p:tgtEl>
                                      </p:cBhvr>
                                    </p:animEffect>
                                    <p:anim calcmode="lin" valueType="num">
                                      <p:cBhvr>
                                        <p:cTn id="29" dur="500" fill="hold"/>
                                        <p:tgtEl>
                                          <p:spTgt spid="174083">
                                            <p:txEl>
                                              <p:pRg st="9" end="9"/>
                                            </p:txEl>
                                          </p:spTgt>
                                        </p:tgtEl>
                                        <p:attrNameLst>
                                          <p:attrName>ppt_x</p:attrName>
                                        </p:attrNameLst>
                                      </p:cBhvr>
                                      <p:tavLst>
                                        <p:tav tm="0">
                                          <p:val>
                                            <p:strVal val="#ppt_x"/>
                                          </p:val>
                                        </p:tav>
                                        <p:tav tm="100000">
                                          <p:val>
                                            <p:strVal val="#ppt_x"/>
                                          </p:val>
                                        </p:tav>
                                      </p:tavLst>
                                    </p:anim>
                                    <p:anim calcmode="lin" valueType="num">
                                      <p:cBhvr>
                                        <p:cTn id="30" dur="500" fill="hold"/>
                                        <p:tgtEl>
                                          <p:spTgt spid="174083">
                                            <p:txEl>
                                              <p:pRg st="9" end="9"/>
                                            </p:txEl>
                                          </p:spTgt>
                                        </p:tgtEl>
                                        <p:attrNameLst>
                                          <p:attrName>ppt_y</p:attrName>
                                        </p:attrNameLst>
                                      </p:cBhvr>
                                      <p:tavLst>
                                        <p:tav tm="0">
                                          <p:val>
                                            <p:strVal val="#ppt_y+.05"/>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174083">
                                            <p:txEl>
                                              <p:pRg st="10" end="10"/>
                                            </p:txEl>
                                          </p:spTgt>
                                        </p:tgtEl>
                                        <p:attrNameLst>
                                          <p:attrName>style.visibility</p:attrName>
                                        </p:attrNameLst>
                                      </p:cBhvr>
                                      <p:to>
                                        <p:strVal val="visible"/>
                                      </p:to>
                                    </p:set>
                                    <p:animEffect transition="in" filter="fade">
                                      <p:cBhvr>
                                        <p:cTn id="35" dur="500"/>
                                        <p:tgtEl>
                                          <p:spTgt spid="174083">
                                            <p:txEl>
                                              <p:pRg st="10" end="10"/>
                                            </p:txEl>
                                          </p:spTgt>
                                        </p:tgtEl>
                                      </p:cBhvr>
                                    </p:animEffect>
                                    <p:anim calcmode="lin" valueType="num">
                                      <p:cBhvr>
                                        <p:cTn id="36" dur="500" fill="hold"/>
                                        <p:tgtEl>
                                          <p:spTgt spid="174083">
                                            <p:txEl>
                                              <p:pRg st="10" end="10"/>
                                            </p:txEl>
                                          </p:spTgt>
                                        </p:tgtEl>
                                        <p:attrNameLst>
                                          <p:attrName>ppt_x</p:attrName>
                                        </p:attrNameLst>
                                      </p:cBhvr>
                                      <p:tavLst>
                                        <p:tav tm="0">
                                          <p:val>
                                            <p:strVal val="#ppt_x"/>
                                          </p:val>
                                        </p:tav>
                                        <p:tav tm="100000">
                                          <p:val>
                                            <p:strVal val="#ppt_x"/>
                                          </p:val>
                                        </p:tav>
                                      </p:tavLst>
                                    </p:anim>
                                    <p:anim calcmode="lin" valueType="num">
                                      <p:cBhvr>
                                        <p:cTn id="37" dur="500" fill="hold"/>
                                        <p:tgtEl>
                                          <p:spTgt spid="174083">
                                            <p:txEl>
                                              <p:pRg st="10" end="10"/>
                                            </p:txEl>
                                          </p:spTgt>
                                        </p:tgtEl>
                                        <p:attrNameLst>
                                          <p:attrName>ppt_y</p:attrName>
                                        </p:attrNameLst>
                                      </p:cBhvr>
                                      <p:tavLst>
                                        <p:tav tm="0">
                                          <p:val>
                                            <p:strVal val="#ppt_y+.05"/>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174083">
                                            <p:txEl>
                                              <p:pRg st="11" end="11"/>
                                            </p:txEl>
                                          </p:spTgt>
                                        </p:tgtEl>
                                        <p:attrNameLst>
                                          <p:attrName>style.visibility</p:attrName>
                                        </p:attrNameLst>
                                      </p:cBhvr>
                                      <p:to>
                                        <p:strVal val="visible"/>
                                      </p:to>
                                    </p:set>
                                    <p:animEffect transition="in" filter="fade">
                                      <p:cBhvr>
                                        <p:cTn id="42" dur="500"/>
                                        <p:tgtEl>
                                          <p:spTgt spid="174083">
                                            <p:txEl>
                                              <p:pRg st="11" end="11"/>
                                            </p:txEl>
                                          </p:spTgt>
                                        </p:tgtEl>
                                      </p:cBhvr>
                                    </p:animEffect>
                                    <p:anim calcmode="lin" valueType="num">
                                      <p:cBhvr>
                                        <p:cTn id="43" dur="500" fill="hold"/>
                                        <p:tgtEl>
                                          <p:spTgt spid="174083">
                                            <p:txEl>
                                              <p:pRg st="11" end="11"/>
                                            </p:txEl>
                                          </p:spTgt>
                                        </p:tgtEl>
                                        <p:attrNameLst>
                                          <p:attrName>ppt_x</p:attrName>
                                        </p:attrNameLst>
                                      </p:cBhvr>
                                      <p:tavLst>
                                        <p:tav tm="0">
                                          <p:val>
                                            <p:strVal val="#ppt_x"/>
                                          </p:val>
                                        </p:tav>
                                        <p:tav tm="100000">
                                          <p:val>
                                            <p:strVal val="#ppt_x"/>
                                          </p:val>
                                        </p:tav>
                                      </p:tavLst>
                                    </p:anim>
                                    <p:anim calcmode="lin" valueType="num">
                                      <p:cBhvr>
                                        <p:cTn id="44" dur="500" fill="hold"/>
                                        <p:tgtEl>
                                          <p:spTgt spid="174083">
                                            <p:txEl>
                                              <p:pRg st="11" end="11"/>
                                            </p:txEl>
                                          </p:spTgt>
                                        </p:tgtEl>
                                        <p:attrNameLst>
                                          <p:attrName>ppt_y</p:attrName>
                                        </p:attrNameLst>
                                      </p:cBhvr>
                                      <p:tavLst>
                                        <p:tav tm="0">
                                          <p:val>
                                            <p:strVal val="#ppt_y+.05"/>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174083">
                                            <p:txEl>
                                              <p:pRg st="12" end="12"/>
                                            </p:txEl>
                                          </p:spTgt>
                                        </p:tgtEl>
                                        <p:attrNameLst>
                                          <p:attrName>style.visibility</p:attrName>
                                        </p:attrNameLst>
                                      </p:cBhvr>
                                      <p:to>
                                        <p:strVal val="visible"/>
                                      </p:to>
                                    </p:set>
                                    <p:animEffect transition="in" filter="fade">
                                      <p:cBhvr>
                                        <p:cTn id="49" dur="500"/>
                                        <p:tgtEl>
                                          <p:spTgt spid="174083">
                                            <p:txEl>
                                              <p:pRg st="12" end="12"/>
                                            </p:txEl>
                                          </p:spTgt>
                                        </p:tgtEl>
                                      </p:cBhvr>
                                    </p:animEffect>
                                    <p:anim calcmode="lin" valueType="num">
                                      <p:cBhvr>
                                        <p:cTn id="50" dur="500" fill="hold"/>
                                        <p:tgtEl>
                                          <p:spTgt spid="174083">
                                            <p:txEl>
                                              <p:pRg st="12" end="12"/>
                                            </p:txEl>
                                          </p:spTgt>
                                        </p:tgtEl>
                                        <p:attrNameLst>
                                          <p:attrName>ppt_x</p:attrName>
                                        </p:attrNameLst>
                                      </p:cBhvr>
                                      <p:tavLst>
                                        <p:tav tm="0">
                                          <p:val>
                                            <p:strVal val="#ppt_x"/>
                                          </p:val>
                                        </p:tav>
                                        <p:tav tm="100000">
                                          <p:val>
                                            <p:strVal val="#ppt_x"/>
                                          </p:val>
                                        </p:tav>
                                      </p:tavLst>
                                    </p:anim>
                                    <p:anim calcmode="lin" valueType="num">
                                      <p:cBhvr>
                                        <p:cTn id="51" dur="500" fill="hold"/>
                                        <p:tgtEl>
                                          <p:spTgt spid="174083">
                                            <p:txEl>
                                              <p:pRg st="12" end="1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a:extLst>
              <a:ext uri="{FF2B5EF4-FFF2-40B4-BE49-F238E27FC236}">
                <a16:creationId xmlns:a16="http://schemas.microsoft.com/office/drawing/2014/main" id="{2AAF47FA-E049-41FE-BB1E-B72C04946FD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681F4F2A-BB24-4795-A9DF-2D43B1220ADB}" type="slidenum">
              <a:rPr lang="en-US" altLang="en-US" sz="1000" smtClean="0"/>
              <a:pPr>
                <a:spcBef>
                  <a:spcPct val="0"/>
                </a:spcBef>
                <a:buClrTx/>
                <a:buFontTx/>
                <a:buNone/>
              </a:pPr>
              <a:t>56</a:t>
            </a:fld>
            <a:endParaRPr lang="en-US" altLang="en-US" sz="1000"/>
          </a:p>
        </p:txBody>
      </p:sp>
      <p:sp>
        <p:nvSpPr>
          <p:cNvPr id="63491" name="Rectangle 3">
            <a:extLst>
              <a:ext uri="{FF2B5EF4-FFF2-40B4-BE49-F238E27FC236}">
                <a16:creationId xmlns:a16="http://schemas.microsoft.com/office/drawing/2014/main" id="{84B72FEF-51C5-4A92-9C8F-7388667C10E4}"/>
              </a:ext>
            </a:extLst>
          </p:cNvPr>
          <p:cNvSpPr>
            <a:spLocks noGrp="1" noChangeArrowheads="1"/>
          </p:cNvSpPr>
          <p:nvPr>
            <p:ph type="body" idx="1"/>
          </p:nvPr>
        </p:nvSpPr>
        <p:spPr>
          <a:xfrm>
            <a:off x="838200" y="476250"/>
            <a:ext cx="8007350" cy="6048375"/>
          </a:xfrm>
        </p:spPr>
        <p:txBody>
          <a:bodyPr/>
          <a:lstStyle/>
          <a:p>
            <a:pPr eaLnBrk="1" hangingPunct="1">
              <a:lnSpc>
                <a:spcPct val="80000"/>
              </a:lnSpc>
            </a:pPr>
            <a:r>
              <a:rPr lang="sr-Cyrl-CS" altLang="en-US" b="1"/>
              <a:t>Ruptura Ahilove teti</a:t>
            </a:r>
            <a:r>
              <a:rPr lang="sr-Latn-CS" altLang="en-US" b="1"/>
              <a:t>ve</a:t>
            </a:r>
            <a:r>
              <a:rPr lang="sr-Latn-CS" altLang="en-US" sz="2400"/>
              <a:t> </a:t>
            </a:r>
            <a:endParaRPr lang="sr-Cyrl-CS" altLang="en-US" sz="2400"/>
          </a:p>
          <a:p>
            <a:pPr algn="just" eaLnBrk="1" hangingPunct="1">
              <a:lnSpc>
                <a:spcPct val="80000"/>
              </a:lnSpc>
            </a:pPr>
            <a:r>
              <a:rPr lang="sr-Cyrl-RS" altLang="en-US" sz="2000"/>
              <a:t>Механизам:</a:t>
            </a:r>
            <a:r>
              <a:rPr lang="sr-Cyrl-CS" altLang="en-US" sz="2000"/>
              <a:t> povrede starijih sportista</a:t>
            </a:r>
            <a:r>
              <a:rPr lang="en-US" altLang="en-US" sz="2000"/>
              <a:t>,</a:t>
            </a:r>
            <a:r>
              <a:rPr lang="sr-Cyrl-CS" altLang="en-US" sz="2000"/>
              <a:t> trenera i entuzijasta</a:t>
            </a:r>
            <a:r>
              <a:rPr lang="sr-Latn-CS" altLang="en-US" sz="2000"/>
              <a:t>; </a:t>
            </a:r>
            <a:r>
              <a:rPr lang="sr-Cyrl-CS" altLang="en-US" sz="2000"/>
              <a:t>prilikom guranj</a:t>
            </a:r>
            <a:r>
              <a:rPr lang="sr-Latn-CS" altLang="en-US" sz="2000"/>
              <a:t>a</a:t>
            </a:r>
            <a:r>
              <a:rPr lang="sr-Cyrl-CS" altLang="en-US" sz="2000"/>
              <a:t> kola, profesionalnih aktivnosti</a:t>
            </a:r>
            <a:r>
              <a:rPr lang="sr-Latn-CS" altLang="en-US" sz="2000"/>
              <a:t>.</a:t>
            </a:r>
            <a:r>
              <a:rPr lang="sr-Cyrl-RS" altLang="en-US" sz="2000"/>
              <a:t>.</a:t>
            </a:r>
            <a:endParaRPr lang="sr-Latn-CS" altLang="en-US" sz="2000"/>
          </a:p>
          <a:p>
            <a:pPr algn="just" eaLnBrk="1" hangingPunct="1">
              <a:lnSpc>
                <a:spcPct val="80000"/>
              </a:lnSpc>
            </a:pPr>
            <a:endParaRPr lang="sr-Latn-CS" altLang="en-US" sz="2000"/>
          </a:p>
          <a:p>
            <a:pPr algn="just" eaLnBrk="1" hangingPunct="1">
              <a:lnSpc>
                <a:spcPct val="80000"/>
              </a:lnSpc>
            </a:pPr>
            <a:endParaRPr lang="sr-Latn-CS" altLang="en-US" sz="1400"/>
          </a:p>
          <a:p>
            <a:pPr algn="just" eaLnBrk="1" hangingPunct="1">
              <a:lnSpc>
                <a:spcPct val="80000"/>
              </a:lnSpc>
            </a:pPr>
            <a:endParaRPr lang="sr-Latn-CS" altLang="en-US" sz="1400"/>
          </a:p>
          <a:p>
            <a:pPr algn="just" eaLnBrk="1" hangingPunct="1">
              <a:lnSpc>
                <a:spcPct val="80000"/>
              </a:lnSpc>
            </a:pPr>
            <a:endParaRPr lang="sr-Latn-CS" altLang="en-US" sz="1400"/>
          </a:p>
          <a:p>
            <a:pPr algn="just" eaLnBrk="1" hangingPunct="1">
              <a:lnSpc>
                <a:spcPct val="80000"/>
              </a:lnSpc>
            </a:pPr>
            <a:endParaRPr lang="sr-Latn-CS" altLang="en-US" sz="1400"/>
          </a:p>
          <a:p>
            <a:pPr algn="just" eaLnBrk="1" hangingPunct="1">
              <a:lnSpc>
                <a:spcPct val="80000"/>
              </a:lnSpc>
            </a:pPr>
            <a:endParaRPr lang="sr-Latn-CS" altLang="en-US" sz="1400"/>
          </a:p>
          <a:p>
            <a:pPr eaLnBrk="1" hangingPunct="1">
              <a:lnSpc>
                <a:spcPct val="80000"/>
              </a:lnSpc>
            </a:pPr>
            <a:endParaRPr lang="sr-Latn-CS" altLang="en-US" sz="2000" b="1"/>
          </a:p>
          <a:p>
            <a:pPr eaLnBrk="1" hangingPunct="1">
              <a:lnSpc>
                <a:spcPct val="80000"/>
              </a:lnSpc>
              <a:buFont typeface="Wingdings" panose="05000000000000000000" pitchFamily="2" charset="2"/>
              <a:buNone/>
            </a:pPr>
            <a:endParaRPr lang="sr-Latn-CS" altLang="en-US" sz="2000" b="1"/>
          </a:p>
          <a:p>
            <a:pPr eaLnBrk="1" hangingPunct="1">
              <a:lnSpc>
                <a:spcPct val="80000"/>
              </a:lnSpc>
            </a:pPr>
            <a:endParaRPr lang="sr-Latn-CS" altLang="en-US" sz="2000" b="1"/>
          </a:p>
          <a:p>
            <a:pPr eaLnBrk="1" hangingPunct="1">
              <a:lnSpc>
                <a:spcPct val="80000"/>
              </a:lnSpc>
            </a:pPr>
            <a:endParaRPr lang="sr-Latn-CS" altLang="en-US" sz="2000" b="1"/>
          </a:p>
          <a:p>
            <a:pPr eaLnBrk="1" hangingPunct="1">
              <a:lnSpc>
                <a:spcPct val="80000"/>
              </a:lnSpc>
            </a:pPr>
            <a:endParaRPr lang="sr-Latn-CS" altLang="en-US" sz="2000" b="1"/>
          </a:p>
          <a:p>
            <a:pPr eaLnBrk="1" hangingPunct="1">
              <a:lnSpc>
                <a:spcPct val="80000"/>
              </a:lnSpc>
            </a:pPr>
            <a:endParaRPr lang="sr-Latn-CS" altLang="en-US" sz="2000" b="1"/>
          </a:p>
          <a:p>
            <a:pPr eaLnBrk="1" hangingPunct="1">
              <a:lnSpc>
                <a:spcPct val="80000"/>
              </a:lnSpc>
            </a:pPr>
            <a:r>
              <a:rPr lang="sr-Cyrl-CS" altLang="en-US" sz="2000" b="1"/>
              <a:t>Uzro</a:t>
            </a:r>
            <a:r>
              <a:rPr lang="sr-Latn-CS" altLang="en-US" sz="2000" b="1"/>
              <a:t>k:t</a:t>
            </a:r>
            <a:r>
              <a:rPr lang="sr-Cyrl-CS" altLang="en-US" sz="2000"/>
              <a:t>rauma (najčešće indirektna, nakon lošeg doskoka)</a:t>
            </a:r>
            <a:r>
              <a:rPr lang="sr-Latn-CS" altLang="en-US" sz="2000"/>
              <a:t>;</a:t>
            </a:r>
            <a:r>
              <a:rPr lang="sr-Cyrl-CS" altLang="en-US" sz="2000"/>
              <a:t> n</a:t>
            </a:r>
            <a:r>
              <a:rPr lang="en-US" altLang="en-US" sz="2000"/>
              <a:t>a</a:t>
            </a:r>
            <a:r>
              <a:rPr lang="sr-Cyrl-CS" altLang="en-US" sz="2000"/>
              <a:t> terenu prethodno oštećene tetive kod sredovečnih vikend sportista</a:t>
            </a:r>
          </a:p>
          <a:p>
            <a:pPr eaLnBrk="1" hangingPunct="1">
              <a:lnSpc>
                <a:spcPct val="80000"/>
              </a:lnSpc>
            </a:pPr>
            <a:r>
              <a:rPr lang="sr-Cyrl-CS" altLang="en-US" sz="2000"/>
              <a:t>Najčešći nivo povrede je 4-6 cm od pripoja.</a:t>
            </a:r>
          </a:p>
          <a:p>
            <a:pPr eaLnBrk="1" hangingPunct="1">
              <a:lnSpc>
                <a:spcPct val="80000"/>
              </a:lnSpc>
            </a:pPr>
            <a:r>
              <a:rPr lang="sr-Cyrl-CS" altLang="en-US" sz="2000"/>
              <a:t>Faktori: reumatizam, hipotireoidizam, infekcij</a:t>
            </a:r>
            <a:r>
              <a:rPr lang="sr-Latn-CS" altLang="en-US" sz="2000"/>
              <a:t>a</a:t>
            </a:r>
            <a:r>
              <a:rPr lang="sr-Cyrl-CS" altLang="en-US" sz="2000"/>
              <a:t>, steroidi...</a:t>
            </a:r>
          </a:p>
          <a:p>
            <a:pPr eaLnBrk="1" hangingPunct="1">
              <a:lnSpc>
                <a:spcPct val="80000"/>
              </a:lnSpc>
            </a:pPr>
            <a:r>
              <a:rPr lang="sr-Cyrl-CS" altLang="en-US" sz="2000"/>
              <a:t>Otežani hod i oslabljena plantarna fleksija</a:t>
            </a:r>
          </a:p>
        </p:txBody>
      </p:sp>
      <p:pic>
        <p:nvPicPr>
          <p:cNvPr id="63492" name="Picture 5" descr="vezbe za skocni zglob">
            <a:extLst>
              <a:ext uri="{FF2B5EF4-FFF2-40B4-BE49-F238E27FC236}">
                <a16:creationId xmlns:a16="http://schemas.microsoft.com/office/drawing/2014/main" id="{37EB0F5B-B3DB-4CC7-A140-0CF87E63FC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785938"/>
            <a:ext cx="3455988"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116504">
    <p:rand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6E7EB0FB-7227-47BA-8AC6-7C3455B74C27}"/>
              </a:ext>
            </a:extLst>
          </p:cNvPr>
          <p:cNvSpPr>
            <a:spLocks noGrp="1" noChangeArrowheads="1"/>
          </p:cNvSpPr>
          <p:nvPr>
            <p:ph type="title"/>
          </p:nvPr>
        </p:nvSpPr>
        <p:spPr/>
        <p:txBody>
          <a:bodyPr/>
          <a:lstStyle/>
          <a:p>
            <a:endParaRPr lang="en-US" altLang="en-US"/>
          </a:p>
        </p:txBody>
      </p:sp>
      <p:sp>
        <p:nvSpPr>
          <p:cNvPr id="64515" name="Slide Number Placeholder 3">
            <a:extLst>
              <a:ext uri="{FF2B5EF4-FFF2-40B4-BE49-F238E27FC236}">
                <a16:creationId xmlns:a16="http://schemas.microsoft.com/office/drawing/2014/main" id="{214CFA04-4B7D-437C-8DD2-73ACB94A07A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76F1DFCC-835C-4DDF-BD57-8AA4C099E463}" type="slidenum">
              <a:rPr lang="en-US" altLang="en-US" sz="1000" smtClean="0"/>
              <a:pPr>
                <a:spcBef>
                  <a:spcPct val="0"/>
                </a:spcBef>
                <a:buClrTx/>
                <a:buFontTx/>
                <a:buNone/>
              </a:pPr>
              <a:t>57</a:t>
            </a:fld>
            <a:endParaRPr lang="en-US" altLang="en-US" sz="1000"/>
          </a:p>
        </p:txBody>
      </p:sp>
      <p:pic>
        <p:nvPicPr>
          <p:cNvPr id="64516" name="Picture 4" descr="ahilova 2-str">
            <a:extLst>
              <a:ext uri="{FF2B5EF4-FFF2-40B4-BE49-F238E27FC236}">
                <a16:creationId xmlns:a16="http://schemas.microsoft.com/office/drawing/2014/main" id="{6BDC1302-C971-4398-ACD4-3820FBCC825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627313" y="620713"/>
            <a:ext cx="4321175" cy="6084887"/>
          </a:xfrm>
        </p:spPr>
      </p:pic>
    </p:spTree>
  </p:cSld>
  <p:clrMapOvr>
    <a:masterClrMapping/>
  </p:clrMapOvr>
  <p:transition spd="slow" advTm="11039">
    <p:random/>
  </p:transition>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Slide Number Placeholder 5">
            <a:extLst>
              <a:ext uri="{FF2B5EF4-FFF2-40B4-BE49-F238E27FC236}">
                <a16:creationId xmlns:a16="http://schemas.microsoft.com/office/drawing/2014/main" id="{7031A9EB-C97B-42E7-A2C5-BB56DA89C5B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BDD755EE-E4CE-45B4-91C3-2BE4F33C97F0}" type="slidenum">
              <a:rPr lang="en-US" altLang="en-US" sz="1000" smtClean="0"/>
              <a:pPr>
                <a:spcBef>
                  <a:spcPct val="0"/>
                </a:spcBef>
                <a:buClrTx/>
                <a:buFontTx/>
                <a:buNone/>
              </a:pPr>
              <a:t>58</a:t>
            </a:fld>
            <a:endParaRPr lang="en-US" altLang="en-US" sz="1000"/>
          </a:p>
        </p:txBody>
      </p:sp>
      <p:sp>
        <p:nvSpPr>
          <p:cNvPr id="176131" name="Rectangle 3">
            <a:extLst>
              <a:ext uri="{FF2B5EF4-FFF2-40B4-BE49-F238E27FC236}">
                <a16:creationId xmlns:a16="http://schemas.microsoft.com/office/drawing/2014/main" id="{2438F7AA-670F-4853-A099-373A79CD1817}"/>
              </a:ext>
            </a:extLst>
          </p:cNvPr>
          <p:cNvSpPr>
            <a:spLocks noGrp="1" noChangeArrowheads="1"/>
          </p:cNvSpPr>
          <p:nvPr>
            <p:ph type="body" idx="1"/>
          </p:nvPr>
        </p:nvSpPr>
        <p:spPr>
          <a:xfrm>
            <a:off x="838200" y="333375"/>
            <a:ext cx="8007350" cy="6191250"/>
          </a:xfrm>
        </p:spPr>
        <p:txBody>
          <a:bodyPr/>
          <a:lstStyle/>
          <a:p>
            <a:pPr algn="just" eaLnBrk="1" hangingPunct="1">
              <a:lnSpc>
                <a:spcPct val="80000"/>
              </a:lnSpc>
            </a:pPr>
            <a:r>
              <a:rPr lang="sr-Cyrl-CS" altLang="en-US" sz="2400"/>
              <a:t>Rupture mogu biti parcijalne i totalne, sveže i zastarele. </a:t>
            </a:r>
            <a:endParaRPr lang="sr-Latn-CS" altLang="en-US" sz="2400"/>
          </a:p>
          <a:p>
            <a:pPr algn="just" eaLnBrk="1" hangingPunct="1">
              <a:lnSpc>
                <a:spcPct val="80000"/>
              </a:lnSpc>
            </a:pPr>
            <a:endParaRPr lang="sr-Latn-CS" altLang="en-US" sz="2400"/>
          </a:p>
          <a:p>
            <a:pPr algn="just" eaLnBrk="1" hangingPunct="1">
              <a:lnSpc>
                <a:spcPct val="80000"/>
              </a:lnSpc>
            </a:pPr>
            <a:r>
              <a:rPr lang="sr-Cyrl-CS" altLang="en-US" sz="2400"/>
              <a:t>Proces zarastanja tetive ide kroz nekoliko faza: </a:t>
            </a:r>
            <a:endParaRPr lang="sr-Latn-CS" altLang="en-US" sz="2400"/>
          </a:p>
          <a:p>
            <a:pPr lvl="1" algn="just" eaLnBrk="1" hangingPunct="1">
              <a:lnSpc>
                <a:spcPct val="80000"/>
              </a:lnSpc>
            </a:pPr>
            <a:r>
              <a:rPr lang="sr-Cyrl-CS" altLang="en-US" sz="2000"/>
              <a:t>fazu inflamacije, </a:t>
            </a:r>
            <a:endParaRPr lang="sr-Latn-CS" altLang="en-US" sz="2000"/>
          </a:p>
          <a:p>
            <a:pPr lvl="1" algn="just" eaLnBrk="1" hangingPunct="1">
              <a:lnSpc>
                <a:spcPct val="80000"/>
              </a:lnSpc>
            </a:pPr>
            <a:r>
              <a:rPr lang="sr-Cyrl-CS" altLang="en-US" sz="2000"/>
              <a:t>reparacije i </a:t>
            </a:r>
            <a:endParaRPr lang="sr-Latn-CS" altLang="en-US" sz="2000"/>
          </a:p>
          <a:p>
            <a:pPr lvl="1" algn="just" eaLnBrk="1" hangingPunct="1">
              <a:lnSpc>
                <a:spcPct val="80000"/>
              </a:lnSpc>
            </a:pPr>
            <a:r>
              <a:rPr lang="sr-Cyrl-CS" altLang="en-US" sz="2000"/>
              <a:t>remodeliranja</a:t>
            </a:r>
            <a:r>
              <a:rPr lang="sr-Latn-CS" altLang="en-US" sz="2000"/>
              <a:t>.  </a:t>
            </a:r>
          </a:p>
          <a:p>
            <a:pPr lvl="1" algn="just" eaLnBrk="1" hangingPunct="1">
              <a:lnSpc>
                <a:spcPct val="80000"/>
              </a:lnSpc>
            </a:pPr>
            <a:endParaRPr lang="sr-Latn-CS" altLang="en-US" sz="2000"/>
          </a:p>
          <a:p>
            <a:pPr algn="just" eaLnBrk="1" hangingPunct="1">
              <a:lnSpc>
                <a:spcPct val="80000"/>
              </a:lnSpc>
            </a:pPr>
            <a:r>
              <a:rPr lang="sr-Latn-CS" altLang="en-US" sz="2400" b="1"/>
              <a:t>Klinički znaci rupture Ahilove tetive</a:t>
            </a:r>
            <a:r>
              <a:rPr lang="sr-Cyrl-CS" altLang="en-US" sz="2400" b="1" i="1"/>
              <a:t>  </a:t>
            </a:r>
            <a:endParaRPr lang="sr-Latn-CS" altLang="en-US" sz="2400" b="1" i="1"/>
          </a:p>
          <a:p>
            <a:pPr lvl="1" algn="just" eaLnBrk="1" hangingPunct="1">
              <a:lnSpc>
                <a:spcPct val="80000"/>
              </a:lnSpc>
            </a:pPr>
            <a:r>
              <a:rPr lang="sr-Cyrl-CS" altLang="en-US" sz="2000"/>
              <a:t>osećaj jakog bola, </a:t>
            </a:r>
            <a:endParaRPr lang="sr-Latn-CS" altLang="en-US" sz="2000"/>
          </a:p>
          <a:p>
            <a:pPr lvl="1" algn="just" eaLnBrk="1" hangingPunct="1">
              <a:lnSpc>
                <a:spcPct val="80000"/>
              </a:lnSpc>
            </a:pPr>
            <a:r>
              <a:rPr lang="sr-Cyrl-CS" altLang="en-US" sz="2000"/>
              <a:t>čujan fenomen prekida</a:t>
            </a:r>
            <a:r>
              <a:rPr lang="sr-Latn-CS" altLang="en-US" sz="2000"/>
              <a:t> (</a:t>
            </a:r>
            <a:r>
              <a:rPr lang="sr-Cyrl-CS" altLang="en-US" sz="2000"/>
              <a:t> pras</a:t>
            </a:r>
            <a:r>
              <a:rPr lang="sr-Latn-CS" altLang="en-US" sz="2000"/>
              <a:t>a</a:t>
            </a:r>
            <a:r>
              <a:rPr lang="sr-Cyrl-CS" altLang="en-US" sz="2000"/>
              <a:t>k</a:t>
            </a:r>
            <a:r>
              <a:rPr lang="sr-Latn-CS" altLang="en-US" sz="2000"/>
              <a:t>)</a:t>
            </a:r>
            <a:r>
              <a:rPr lang="sr-Cyrl-CS" altLang="en-US" sz="2000"/>
              <a:t> </a:t>
            </a:r>
            <a:endParaRPr lang="sr-Latn-CS" altLang="en-US" sz="2000"/>
          </a:p>
          <a:p>
            <a:pPr lvl="1" algn="just" eaLnBrk="1" hangingPunct="1">
              <a:lnSpc>
                <a:spcPct val="80000"/>
              </a:lnSpc>
            </a:pPr>
            <a:r>
              <a:rPr lang="sr-Cyrl-CS" altLang="en-US" sz="2000"/>
              <a:t>otok i nemogu</a:t>
            </a:r>
            <a:r>
              <a:rPr lang="sr-Latn-CS" altLang="en-US" sz="2000"/>
              <a:t>ćno</a:t>
            </a:r>
            <a:r>
              <a:rPr lang="sr-Cyrl-CS" altLang="en-US" sz="2000"/>
              <a:t>st normalnog hoda </a:t>
            </a:r>
            <a:endParaRPr lang="sr-Latn-CS" altLang="en-US" sz="2000"/>
          </a:p>
          <a:p>
            <a:pPr lvl="1" algn="just" eaLnBrk="1" hangingPunct="1">
              <a:lnSpc>
                <a:spcPct val="80000"/>
              </a:lnSpc>
            </a:pPr>
            <a:endParaRPr lang="sr-Latn-CS" altLang="en-US" sz="2000"/>
          </a:p>
          <a:p>
            <a:pPr algn="just" eaLnBrk="1" hangingPunct="1">
              <a:lnSpc>
                <a:spcPct val="80000"/>
              </a:lnSpc>
            </a:pPr>
            <a:r>
              <a:rPr lang="sr-Latn-CS" altLang="en-US" sz="2400"/>
              <a:t>Lečenje</a:t>
            </a:r>
            <a:r>
              <a:rPr lang="sr-Cyrl-CS" altLang="en-US" sz="2400"/>
              <a:t>: </a:t>
            </a:r>
            <a:endParaRPr lang="sr-Latn-CS" altLang="en-US" sz="2400"/>
          </a:p>
          <a:p>
            <a:pPr lvl="1" algn="just" eaLnBrk="1" hangingPunct="1">
              <a:lnSpc>
                <a:spcPct val="80000"/>
              </a:lnSpc>
            </a:pPr>
            <a:r>
              <a:rPr lang="sr-Cyrl-CS" altLang="en-US" sz="2000"/>
              <a:t>hirurški i </a:t>
            </a:r>
            <a:endParaRPr lang="sr-Latn-CS" altLang="en-US" sz="2000"/>
          </a:p>
          <a:p>
            <a:pPr lvl="1" algn="just" eaLnBrk="1" hangingPunct="1">
              <a:lnSpc>
                <a:spcPct val="80000"/>
              </a:lnSpc>
            </a:pPr>
            <a:r>
              <a:rPr lang="sr-Cyrl-CS" altLang="en-US" sz="2000"/>
              <a:t>konzervativno. </a:t>
            </a:r>
            <a:endParaRPr lang="sr-Latn-CS" altLang="en-US" sz="2000"/>
          </a:p>
        </p:txBody>
      </p:sp>
    </p:spTree>
    <p:custDataLst>
      <p:tags r:id="rId1"/>
    </p:custDataLst>
  </p:cSld>
  <p:clrMapOvr>
    <a:masterClrMapping/>
  </p:clrMapOvr>
  <p:transition advTm="38671">
    <p:pull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 calcmode="lin" valueType="num">
                                      <p:cBhvr>
                                        <p:cTn id="7" dur="500" fill="hold"/>
                                        <p:tgtEl>
                                          <p:spTgt spid="17613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7613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6131">
                                            <p:txEl>
                                              <p:pRg st="2" end="2"/>
                                            </p:txEl>
                                          </p:spTgt>
                                        </p:tgtEl>
                                        <p:attrNameLst>
                                          <p:attrName>style.visibility</p:attrName>
                                        </p:attrNameLst>
                                      </p:cBhvr>
                                      <p:to>
                                        <p:strVal val="visible"/>
                                      </p:to>
                                    </p:set>
                                    <p:anim calcmode="lin" valueType="num">
                                      <p:cBhvr>
                                        <p:cTn id="13" dur="500" fill="hold"/>
                                        <p:tgtEl>
                                          <p:spTgt spid="176131">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176131">
                                            <p:txEl>
                                              <p:pRg st="2" end="2"/>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176131">
                                            <p:txEl>
                                              <p:pRg st="3" end="3"/>
                                            </p:txEl>
                                          </p:spTgt>
                                        </p:tgtEl>
                                        <p:attrNameLst>
                                          <p:attrName>style.visibility</p:attrName>
                                        </p:attrNameLst>
                                      </p:cBhvr>
                                      <p:to>
                                        <p:strVal val="visible"/>
                                      </p:to>
                                    </p:set>
                                    <p:anim calcmode="lin" valueType="num">
                                      <p:cBhvr>
                                        <p:cTn id="17" dur="500" fill="hold"/>
                                        <p:tgtEl>
                                          <p:spTgt spid="176131">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176131">
                                            <p:txEl>
                                              <p:pRg st="3" end="3"/>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176131">
                                            <p:txEl>
                                              <p:pRg st="4" end="4"/>
                                            </p:txEl>
                                          </p:spTgt>
                                        </p:tgtEl>
                                        <p:attrNameLst>
                                          <p:attrName>style.visibility</p:attrName>
                                        </p:attrNameLst>
                                      </p:cBhvr>
                                      <p:to>
                                        <p:strVal val="visible"/>
                                      </p:to>
                                    </p:set>
                                    <p:anim calcmode="lin" valueType="num">
                                      <p:cBhvr>
                                        <p:cTn id="21" dur="500" fill="hold"/>
                                        <p:tgtEl>
                                          <p:spTgt spid="176131">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176131">
                                            <p:txEl>
                                              <p:pRg st="4" end="4"/>
                                            </p:txEl>
                                          </p:spTgt>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176131">
                                            <p:txEl>
                                              <p:pRg st="5" end="5"/>
                                            </p:txEl>
                                          </p:spTgt>
                                        </p:tgtEl>
                                        <p:attrNameLst>
                                          <p:attrName>style.visibility</p:attrName>
                                        </p:attrNameLst>
                                      </p:cBhvr>
                                      <p:to>
                                        <p:strVal val="visible"/>
                                      </p:to>
                                    </p:set>
                                    <p:anim calcmode="lin" valueType="num">
                                      <p:cBhvr>
                                        <p:cTn id="25" dur="500" fill="hold"/>
                                        <p:tgtEl>
                                          <p:spTgt spid="176131">
                                            <p:txEl>
                                              <p:pRg st="5" end="5"/>
                                            </p:txEl>
                                          </p:spTgt>
                                        </p:tgtEl>
                                        <p:attrNameLst>
                                          <p:attrName>ppt_w</p:attrName>
                                        </p:attrNameLst>
                                      </p:cBhvr>
                                      <p:tavLst>
                                        <p:tav tm="0">
                                          <p:val>
                                            <p:fltVal val="0"/>
                                          </p:val>
                                        </p:tav>
                                        <p:tav tm="100000">
                                          <p:val>
                                            <p:strVal val="#ppt_w"/>
                                          </p:val>
                                        </p:tav>
                                      </p:tavLst>
                                    </p:anim>
                                    <p:anim calcmode="lin" valueType="num">
                                      <p:cBhvr>
                                        <p:cTn id="26" dur="500" fill="hold"/>
                                        <p:tgtEl>
                                          <p:spTgt spid="176131">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76131">
                                            <p:txEl>
                                              <p:pRg st="7" end="7"/>
                                            </p:txEl>
                                          </p:spTgt>
                                        </p:tgtEl>
                                        <p:attrNameLst>
                                          <p:attrName>style.visibility</p:attrName>
                                        </p:attrNameLst>
                                      </p:cBhvr>
                                      <p:to>
                                        <p:strVal val="visible"/>
                                      </p:to>
                                    </p:set>
                                    <p:anim calcmode="lin" valueType="num">
                                      <p:cBhvr>
                                        <p:cTn id="31" dur="500" fill="hold"/>
                                        <p:tgtEl>
                                          <p:spTgt spid="176131">
                                            <p:txEl>
                                              <p:pRg st="7" end="7"/>
                                            </p:txEl>
                                          </p:spTgt>
                                        </p:tgtEl>
                                        <p:attrNameLst>
                                          <p:attrName>ppt_w</p:attrName>
                                        </p:attrNameLst>
                                      </p:cBhvr>
                                      <p:tavLst>
                                        <p:tav tm="0">
                                          <p:val>
                                            <p:fltVal val="0"/>
                                          </p:val>
                                        </p:tav>
                                        <p:tav tm="100000">
                                          <p:val>
                                            <p:strVal val="#ppt_w"/>
                                          </p:val>
                                        </p:tav>
                                      </p:tavLst>
                                    </p:anim>
                                    <p:anim calcmode="lin" valueType="num">
                                      <p:cBhvr>
                                        <p:cTn id="32" dur="500" fill="hold"/>
                                        <p:tgtEl>
                                          <p:spTgt spid="176131">
                                            <p:txEl>
                                              <p:pRg st="7" end="7"/>
                                            </p:txEl>
                                          </p:spTgt>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76131">
                                            <p:txEl>
                                              <p:pRg st="8" end="8"/>
                                            </p:txEl>
                                          </p:spTgt>
                                        </p:tgtEl>
                                        <p:attrNameLst>
                                          <p:attrName>style.visibility</p:attrName>
                                        </p:attrNameLst>
                                      </p:cBhvr>
                                      <p:to>
                                        <p:strVal val="visible"/>
                                      </p:to>
                                    </p:set>
                                    <p:anim calcmode="lin" valueType="num">
                                      <p:cBhvr>
                                        <p:cTn id="35" dur="500" fill="hold"/>
                                        <p:tgtEl>
                                          <p:spTgt spid="176131">
                                            <p:txEl>
                                              <p:pRg st="8" end="8"/>
                                            </p:txEl>
                                          </p:spTgt>
                                        </p:tgtEl>
                                        <p:attrNameLst>
                                          <p:attrName>ppt_w</p:attrName>
                                        </p:attrNameLst>
                                      </p:cBhvr>
                                      <p:tavLst>
                                        <p:tav tm="0">
                                          <p:val>
                                            <p:fltVal val="0"/>
                                          </p:val>
                                        </p:tav>
                                        <p:tav tm="100000">
                                          <p:val>
                                            <p:strVal val="#ppt_w"/>
                                          </p:val>
                                        </p:tav>
                                      </p:tavLst>
                                    </p:anim>
                                    <p:anim calcmode="lin" valueType="num">
                                      <p:cBhvr>
                                        <p:cTn id="36" dur="500" fill="hold"/>
                                        <p:tgtEl>
                                          <p:spTgt spid="176131">
                                            <p:txEl>
                                              <p:pRg st="8" end="8"/>
                                            </p:txEl>
                                          </p:spTgt>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176131">
                                            <p:txEl>
                                              <p:pRg st="9" end="9"/>
                                            </p:txEl>
                                          </p:spTgt>
                                        </p:tgtEl>
                                        <p:attrNameLst>
                                          <p:attrName>style.visibility</p:attrName>
                                        </p:attrNameLst>
                                      </p:cBhvr>
                                      <p:to>
                                        <p:strVal val="visible"/>
                                      </p:to>
                                    </p:set>
                                    <p:anim calcmode="lin" valueType="num">
                                      <p:cBhvr>
                                        <p:cTn id="39" dur="500" fill="hold"/>
                                        <p:tgtEl>
                                          <p:spTgt spid="176131">
                                            <p:txEl>
                                              <p:pRg st="9" end="9"/>
                                            </p:txEl>
                                          </p:spTgt>
                                        </p:tgtEl>
                                        <p:attrNameLst>
                                          <p:attrName>ppt_w</p:attrName>
                                        </p:attrNameLst>
                                      </p:cBhvr>
                                      <p:tavLst>
                                        <p:tav tm="0">
                                          <p:val>
                                            <p:fltVal val="0"/>
                                          </p:val>
                                        </p:tav>
                                        <p:tav tm="100000">
                                          <p:val>
                                            <p:strVal val="#ppt_w"/>
                                          </p:val>
                                        </p:tav>
                                      </p:tavLst>
                                    </p:anim>
                                    <p:anim calcmode="lin" valueType="num">
                                      <p:cBhvr>
                                        <p:cTn id="40" dur="500" fill="hold"/>
                                        <p:tgtEl>
                                          <p:spTgt spid="176131">
                                            <p:txEl>
                                              <p:pRg st="9" end="9"/>
                                            </p:txEl>
                                          </p:spTgt>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76131">
                                            <p:txEl>
                                              <p:pRg st="10" end="10"/>
                                            </p:txEl>
                                          </p:spTgt>
                                        </p:tgtEl>
                                        <p:attrNameLst>
                                          <p:attrName>style.visibility</p:attrName>
                                        </p:attrNameLst>
                                      </p:cBhvr>
                                      <p:to>
                                        <p:strVal val="visible"/>
                                      </p:to>
                                    </p:set>
                                    <p:anim calcmode="lin" valueType="num">
                                      <p:cBhvr>
                                        <p:cTn id="43" dur="500" fill="hold"/>
                                        <p:tgtEl>
                                          <p:spTgt spid="176131">
                                            <p:txEl>
                                              <p:pRg st="10" end="10"/>
                                            </p:txEl>
                                          </p:spTgt>
                                        </p:tgtEl>
                                        <p:attrNameLst>
                                          <p:attrName>ppt_w</p:attrName>
                                        </p:attrNameLst>
                                      </p:cBhvr>
                                      <p:tavLst>
                                        <p:tav tm="0">
                                          <p:val>
                                            <p:fltVal val="0"/>
                                          </p:val>
                                        </p:tav>
                                        <p:tav tm="100000">
                                          <p:val>
                                            <p:strVal val="#ppt_w"/>
                                          </p:val>
                                        </p:tav>
                                      </p:tavLst>
                                    </p:anim>
                                    <p:anim calcmode="lin" valueType="num">
                                      <p:cBhvr>
                                        <p:cTn id="44" dur="500" fill="hold"/>
                                        <p:tgtEl>
                                          <p:spTgt spid="176131">
                                            <p:txEl>
                                              <p:pRg st="10" end="10"/>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76131">
                                            <p:txEl>
                                              <p:pRg st="12" end="12"/>
                                            </p:txEl>
                                          </p:spTgt>
                                        </p:tgtEl>
                                        <p:attrNameLst>
                                          <p:attrName>style.visibility</p:attrName>
                                        </p:attrNameLst>
                                      </p:cBhvr>
                                      <p:to>
                                        <p:strVal val="visible"/>
                                      </p:to>
                                    </p:set>
                                    <p:anim calcmode="lin" valueType="num">
                                      <p:cBhvr>
                                        <p:cTn id="49" dur="500" fill="hold"/>
                                        <p:tgtEl>
                                          <p:spTgt spid="176131">
                                            <p:txEl>
                                              <p:pRg st="12" end="12"/>
                                            </p:txEl>
                                          </p:spTgt>
                                        </p:tgtEl>
                                        <p:attrNameLst>
                                          <p:attrName>ppt_w</p:attrName>
                                        </p:attrNameLst>
                                      </p:cBhvr>
                                      <p:tavLst>
                                        <p:tav tm="0">
                                          <p:val>
                                            <p:fltVal val="0"/>
                                          </p:val>
                                        </p:tav>
                                        <p:tav tm="100000">
                                          <p:val>
                                            <p:strVal val="#ppt_w"/>
                                          </p:val>
                                        </p:tav>
                                      </p:tavLst>
                                    </p:anim>
                                    <p:anim calcmode="lin" valueType="num">
                                      <p:cBhvr>
                                        <p:cTn id="50" dur="500" fill="hold"/>
                                        <p:tgtEl>
                                          <p:spTgt spid="176131">
                                            <p:txEl>
                                              <p:pRg st="12" end="12"/>
                                            </p:txEl>
                                          </p:spTgt>
                                        </p:tgtEl>
                                        <p:attrNameLst>
                                          <p:attrName>ppt_h</p:attrName>
                                        </p:attrNameLst>
                                      </p:cBhvr>
                                      <p:tavLst>
                                        <p:tav tm="0">
                                          <p:val>
                                            <p:fltVal val="0"/>
                                          </p:val>
                                        </p:tav>
                                        <p:tav tm="100000">
                                          <p:val>
                                            <p:strVal val="#ppt_h"/>
                                          </p:val>
                                        </p:tav>
                                      </p:tavLst>
                                    </p:anim>
                                  </p:childTnLst>
                                </p:cTn>
                              </p:par>
                              <p:par>
                                <p:cTn id="51" presetID="23" presetClass="entr" presetSubtype="16" fill="hold" grpId="0" nodeType="withEffect">
                                  <p:stCondLst>
                                    <p:cond delay="0"/>
                                  </p:stCondLst>
                                  <p:childTnLst>
                                    <p:set>
                                      <p:cBhvr>
                                        <p:cTn id="52" dur="1" fill="hold">
                                          <p:stCondLst>
                                            <p:cond delay="0"/>
                                          </p:stCondLst>
                                        </p:cTn>
                                        <p:tgtEl>
                                          <p:spTgt spid="176131">
                                            <p:txEl>
                                              <p:pRg st="13" end="13"/>
                                            </p:txEl>
                                          </p:spTgt>
                                        </p:tgtEl>
                                        <p:attrNameLst>
                                          <p:attrName>style.visibility</p:attrName>
                                        </p:attrNameLst>
                                      </p:cBhvr>
                                      <p:to>
                                        <p:strVal val="visible"/>
                                      </p:to>
                                    </p:set>
                                    <p:anim calcmode="lin" valueType="num">
                                      <p:cBhvr>
                                        <p:cTn id="53" dur="500" fill="hold"/>
                                        <p:tgtEl>
                                          <p:spTgt spid="176131">
                                            <p:txEl>
                                              <p:pRg st="13" end="13"/>
                                            </p:txEl>
                                          </p:spTgt>
                                        </p:tgtEl>
                                        <p:attrNameLst>
                                          <p:attrName>ppt_w</p:attrName>
                                        </p:attrNameLst>
                                      </p:cBhvr>
                                      <p:tavLst>
                                        <p:tav tm="0">
                                          <p:val>
                                            <p:fltVal val="0"/>
                                          </p:val>
                                        </p:tav>
                                        <p:tav tm="100000">
                                          <p:val>
                                            <p:strVal val="#ppt_w"/>
                                          </p:val>
                                        </p:tav>
                                      </p:tavLst>
                                    </p:anim>
                                    <p:anim calcmode="lin" valueType="num">
                                      <p:cBhvr>
                                        <p:cTn id="54" dur="500" fill="hold"/>
                                        <p:tgtEl>
                                          <p:spTgt spid="176131">
                                            <p:txEl>
                                              <p:pRg st="13" end="13"/>
                                            </p:txEl>
                                          </p:spTgt>
                                        </p:tgtEl>
                                        <p:attrNameLst>
                                          <p:attrName>ppt_h</p:attrName>
                                        </p:attrNameLst>
                                      </p:cBhvr>
                                      <p:tavLst>
                                        <p:tav tm="0">
                                          <p:val>
                                            <p:fltVal val="0"/>
                                          </p:val>
                                        </p:tav>
                                        <p:tav tm="100000">
                                          <p:val>
                                            <p:strVal val="#ppt_h"/>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176131">
                                            <p:txEl>
                                              <p:pRg st="14" end="14"/>
                                            </p:txEl>
                                          </p:spTgt>
                                        </p:tgtEl>
                                        <p:attrNameLst>
                                          <p:attrName>style.visibility</p:attrName>
                                        </p:attrNameLst>
                                      </p:cBhvr>
                                      <p:to>
                                        <p:strVal val="visible"/>
                                      </p:to>
                                    </p:set>
                                    <p:anim calcmode="lin" valueType="num">
                                      <p:cBhvr>
                                        <p:cTn id="57" dur="500" fill="hold"/>
                                        <p:tgtEl>
                                          <p:spTgt spid="176131">
                                            <p:txEl>
                                              <p:pRg st="14" end="14"/>
                                            </p:txEl>
                                          </p:spTgt>
                                        </p:tgtEl>
                                        <p:attrNameLst>
                                          <p:attrName>ppt_w</p:attrName>
                                        </p:attrNameLst>
                                      </p:cBhvr>
                                      <p:tavLst>
                                        <p:tav tm="0">
                                          <p:val>
                                            <p:fltVal val="0"/>
                                          </p:val>
                                        </p:tav>
                                        <p:tav tm="100000">
                                          <p:val>
                                            <p:strVal val="#ppt_w"/>
                                          </p:val>
                                        </p:tav>
                                      </p:tavLst>
                                    </p:anim>
                                    <p:anim calcmode="lin" valueType="num">
                                      <p:cBhvr>
                                        <p:cTn id="58" dur="500" fill="hold"/>
                                        <p:tgtEl>
                                          <p:spTgt spid="176131">
                                            <p:txEl>
                                              <p:pRg st="14" end="14"/>
                                            </p:txEl>
                                          </p:spTgt>
                                        </p:tgtEl>
                                        <p:attrNameLst>
                                          <p:attrName>ppt_h</p:attrName>
                                        </p:attrNameLst>
                                      </p:cBhvr>
                                      <p:tavLst>
                                        <p:tav tm="0">
                                          <p:val>
                                            <p:fltVal val="0"/>
                                          </p:val>
                                        </p:tav>
                                        <p:tav tm="100000">
                                          <p:val>
                                            <p:strVal val="#ppt_h"/>
                                          </p:val>
                                        </p:tav>
                                      </p:tavLst>
                                    </p:anim>
                                  </p:childTnLst>
                                </p:cTn>
                              </p:par>
                              <p:par>
                                <p:cTn id="59" presetID="23" presetClass="exit" presetSubtype="32" fill="hold" grpId="1" nodeType="withEffect">
                                  <p:stCondLst>
                                    <p:cond delay="0"/>
                                  </p:stCondLst>
                                  <p:childTnLst>
                                    <p:anim calcmode="lin" valueType="num">
                                      <p:cBhvr>
                                        <p:cTn id="60" dur="500" fill="hold"/>
                                        <p:tgtEl>
                                          <p:spTgt spid="176131">
                                            <p:txEl>
                                              <p:pRg st="0" end="0"/>
                                            </p:txEl>
                                          </p:spTgt>
                                        </p:tgtEl>
                                        <p:attrNameLst>
                                          <p:attrName>ppt_w</p:attrName>
                                        </p:attrNameLst>
                                      </p:cBhvr>
                                      <p:tavLst>
                                        <p:tav tm="0">
                                          <p:val>
                                            <p:strVal val="ppt_w"/>
                                          </p:val>
                                        </p:tav>
                                        <p:tav tm="100000">
                                          <p:val>
                                            <p:fltVal val="0"/>
                                          </p:val>
                                        </p:tav>
                                      </p:tavLst>
                                    </p:anim>
                                    <p:anim calcmode="lin" valueType="num">
                                      <p:cBhvr>
                                        <p:cTn id="61" dur="500" fill="hold"/>
                                        <p:tgtEl>
                                          <p:spTgt spid="176131">
                                            <p:txEl>
                                              <p:pRg st="0" end="0"/>
                                            </p:txEl>
                                          </p:spTgt>
                                        </p:tgtEl>
                                        <p:attrNameLst>
                                          <p:attrName>ppt_h</p:attrName>
                                        </p:attrNameLst>
                                      </p:cBhvr>
                                      <p:tavLst>
                                        <p:tav tm="0">
                                          <p:val>
                                            <p:strVal val="ppt_h"/>
                                          </p:val>
                                        </p:tav>
                                        <p:tav tm="100000">
                                          <p:val>
                                            <p:fltVal val="0"/>
                                          </p:val>
                                        </p:tav>
                                      </p:tavLst>
                                    </p:anim>
                                    <p:set>
                                      <p:cBhvr>
                                        <p:cTn id="62" dur="1" fill="hold">
                                          <p:stCondLst>
                                            <p:cond delay="499"/>
                                          </p:stCondLst>
                                        </p:cTn>
                                        <p:tgtEl>
                                          <p:spTgt spid="176131">
                                            <p:txEl>
                                              <p:pRg st="0" end="0"/>
                                            </p:txEl>
                                          </p:spTgt>
                                        </p:tgtEl>
                                        <p:attrNameLst>
                                          <p:attrName>style.visibility</p:attrName>
                                        </p:attrNameLst>
                                      </p:cBhvr>
                                      <p:to>
                                        <p:strVal val="hidden"/>
                                      </p:to>
                                    </p:set>
                                  </p:childTnLst>
                                </p:cTn>
                              </p:par>
                              <p:par>
                                <p:cTn id="63" presetID="23" presetClass="exit" presetSubtype="32" fill="hold" grpId="1" nodeType="withEffect">
                                  <p:stCondLst>
                                    <p:cond delay="0"/>
                                  </p:stCondLst>
                                  <p:childTnLst>
                                    <p:anim calcmode="lin" valueType="num">
                                      <p:cBhvr>
                                        <p:cTn id="64" dur="500" fill="hold"/>
                                        <p:tgtEl>
                                          <p:spTgt spid="176131">
                                            <p:txEl>
                                              <p:pRg st="2" end="2"/>
                                            </p:txEl>
                                          </p:spTgt>
                                        </p:tgtEl>
                                        <p:attrNameLst>
                                          <p:attrName>ppt_w</p:attrName>
                                        </p:attrNameLst>
                                      </p:cBhvr>
                                      <p:tavLst>
                                        <p:tav tm="0">
                                          <p:val>
                                            <p:strVal val="ppt_w"/>
                                          </p:val>
                                        </p:tav>
                                        <p:tav tm="100000">
                                          <p:val>
                                            <p:fltVal val="0"/>
                                          </p:val>
                                        </p:tav>
                                      </p:tavLst>
                                    </p:anim>
                                    <p:anim calcmode="lin" valueType="num">
                                      <p:cBhvr>
                                        <p:cTn id="65" dur="500" fill="hold"/>
                                        <p:tgtEl>
                                          <p:spTgt spid="176131">
                                            <p:txEl>
                                              <p:pRg st="2" end="2"/>
                                            </p:txEl>
                                          </p:spTgt>
                                        </p:tgtEl>
                                        <p:attrNameLst>
                                          <p:attrName>ppt_h</p:attrName>
                                        </p:attrNameLst>
                                      </p:cBhvr>
                                      <p:tavLst>
                                        <p:tav tm="0">
                                          <p:val>
                                            <p:strVal val="ppt_h"/>
                                          </p:val>
                                        </p:tav>
                                        <p:tav tm="100000">
                                          <p:val>
                                            <p:fltVal val="0"/>
                                          </p:val>
                                        </p:tav>
                                      </p:tavLst>
                                    </p:anim>
                                    <p:set>
                                      <p:cBhvr>
                                        <p:cTn id="66" dur="1" fill="hold">
                                          <p:stCondLst>
                                            <p:cond delay="499"/>
                                          </p:stCondLst>
                                        </p:cTn>
                                        <p:tgtEl>
                                          <p:spTgt spid="176131">
                                            <p:txEl>
                                              <p:pRg st="2" end="2"/>
                                            </p:txEl>
                                          </p:spTgt>
                                        </p:tgtEl>
                                        <p:attrNameLst>
                                          <p:attrName>style.visibility</p:attrName>
                                        </p:attrNameLst>
                                      </p:cBhvr>
                                      <p:to>
                                        <p:strVal val="hidden"/>
                                      </p:to>
                                    </p:set>
                                  </p:childTnLst>
                                </p:cTn>
                              </p:par>
                              <p:par>
                                <p:cTn id="67" presetID="23" presetClass="exit" presetSubtype="32" fill="hold" grpId="1" nodeType="withEffect">
                                  <p:stCondLst>
                                    <p:cond delay="0"/>
                                  </p:stCondLst>
                                  <p:childTnLst>
                                    <p:anim calcmode="lin" valueType="num">
                                      <p:cBhvr>
                                        <p:cTn id="68" dur="500" fill="hold"/>
                                        <p:tgtEl>
                                          <p:spTgt spid="176131">
                                            <p:txEl>
                                              <p:pRg st="3" end="3"/>
                                            </p:txEl>
                                          </p:spTgt>
                                        </p:tgtEl>
                                        <p:attrNameLst>
                                          <p:attrName>ppt_w</p:attrName>
                                        </p:attrNameLst>
                                      </p:cBhvr>
                                      <p:tavLst>
                                        <p:tav tm="0">
                                          <p:val>
                                            <p:strVal val="ppt_w"/>
                                          </p:val>
                                        </p:tav>
                                        <p:tav tm="100000">
                                          <p:val>
                                            <p:fltVal val="0"/>
                                          </p:val>
                                        </p:tav>
                                      </p:tavLst>
                                    </p:anim>
                                    <p:anim calcmode="lin" valueType="num">
                                      <p:cBhvr>
                                        <p:cTn id="69" dur="500" fill="hold"/>
                                        <p:tgtEl>
                                          <p:spTgt spid="176131">
                                            <p:txEl>
                                              <p:pRg st="3" end="3"/>
                                            </p:txEl>
                                          </p:spTgt>
                                        </p:tgtEl>
                                        <p:attrNameLst>
                                          <p:attrName>ppt_h</p:attrName>
                                        </p:attrNameLst>
                                      </p:cBhvr>
                                      <p:tavLst>
                                        <p:tav tm="0">
                                          <p:val>
                                            <p:strVal val="ppt_h"/>
                                          </p:val>
                                        </p:tav>
                                        <p:tav tm="100000">
                                          <p:val>
                                            <p:fltVal val="0"/>
                                          </p:val>
                                        </p:tav>
                                      </p:tavLst>
                                    </p:anim>
                                    <p:set>
                                      <p:cBhvr>
                                        <p:cTn id="70" dur="1" fill="hold">
                                          <p:stCondLst>
                                            <p:cond delay="499"/>
                                          </p:stCondLst>
                                        </p:cTn>
                                        <p:tgtEl>
                                          <p:spTgt spid="176131">
                                            <p:txEl>
                                              <p:pRg st="3" end="3"/>
                                            </p:txEl>
                                          </p:spTgt>
                                        </p:tgtEl>
                                        <p:attrNameLst>
                                          <p:attrName>style.visibility</p:attrName>
                                        </p:attrNameLst>
                                      </p:cBhvr>
                                      <p:to>
                                        <p:strVal val="hidden"/>
                                      </p:to>
                                    </p:set>
                                  </p:childTnLst>
                                </p:cTn>
                              </p:par>
                              <p:par>
                                <p:cTn id="71" presetID="23" presetClass="exit" presetSubtype="32" fill="hold" grpId="1" nodeType="withEffect">
                                  <p:stCondLst>
                                    <p:cond delay="0"/>
                                  </p:stCondLst>
                                  <p:childTnLst>
                                    <p:anim calcmode="lin" valueType="num">
                                      <p:cBhvr>
                                        <p:cTn id="72" dur="500" fill="hold"/>
                                        <p:tgtEl>
                                          <p:spTgt spid="176131">
                                            <p:txEl>
                                              <p:pRg st="4" end="4"/>
                                            </p:txEl>
                                          </p:spTgt>
                                        </p:tgtEl>
                                        <p:attrNameLst>
                                          <p:attrName>ppt_w</p:attrName>
                                        </p:attrNameLst>
                                      </p:cBhvr>
                                      <p:tavLst>
                                        <p:tav tm="0">
                                          <p:val>
                                            <p:strVal val="ppt_w"/>
                                          </p:val>
                                        </p:tav>
                                        <p:tav tm="100000">
                                          <p:val>
                                            <p:fltVal val="0"/>
                                          </p:val>
                                        </p:tav>
                                      </p:tavLst>
                                    </p:anim>
                                    <p:anim calcmode="lin" valueType="num">
                                      <p:cBhvr>
                                        <p:cTn id="73" dur="500" fill="hold"/>
                                        <p:tgtEl>
                                          <p:spTgt spid="176131">
                                            <p:txEl>
                                              <p:pRg st="4" end="4"/>
                                            </p:txEl>
                                          </p:spTgt>
                                        </p:tgtEl>
                                        <p:attrNameLst>
                                          <p:attrName>ppt_h</p:attrName>
                                        </p:attrNameLst>
                                      </p:cBhvr>
                                      <p:tavLst>
                                        <p:tav tm="0">
                                          <p:val>
                                            <p:strVal val="ppt_h"/>
                                          </p:val>
                                        </p:tav>
                                        <p:tav tm="100000">
                                          <p:val>
                                            <p:fltVal val="0"/>
                                          </p:val>
                                        </p:tav>
                                      </p:tavLst>
                                    </p:anim>
                                    <p:set>
                                      <p:cBhvr>
                                        <p:cTn id="74" dur="1" fill="hold">
                                          <p:stCondLst>
                                            <p:cond delay="499"/>
                                          </p:stCondLst>
                                        </p:cTn>
                                        <p:tgtEl>
                                          <p:spTgt spid="176131">
                                            <p:txEl>
                                              <p:pRg st="4" end="4"/>
                                            </p:txEl>
                                          </p:spTgt>
                                        </p:tgtEl>
                                        <p:attrNameLst>
                                          <p:attrName>style.visibility</p:attrName>
                                        </p:attrNameLst>
                                      </p:cBhvr>
                                      <p:to>
                                        <p:strVal val="hidden"/>
                                      </p:to>
                                    </p:set>
                                  </p:childTnLst>
                                </p:cTn>
                              </p:par>
                              <p:par>
                                <p:cTn id="75" presetID="23" presetClass="exit" presetSubtype="32" fill="hold" grpId="1" nodeType="withEffect">
                                  <p:stCondLst>
                                    <p:cond delay="0"/>
                                  </p:stCondLst>
                                  <p:childTnLst>
                                    <p:anim calcmode="lin" valueType="num">
                                      <p:cBhvr>
                                        <p:cTn id="76" dur="500" fill="hold"/>
                                        <p:tgtEl>
                                          <p:spTgt spid="176131">
                                            <p:txEl>
                                              <p:pRg st="5" end="5"/>
                                            </p:txEl>
                                          </p:spTgt>
                                        </p:tgtEl>
                                        <p:attrNameLst>
                                          <p:attrName>ppt_w</p:attrName>
                                        </p:attrNameLst>
                                      </p:cBhvr>
                                      <p:tavLst>
                                        <p:tav tm="0">
                                          <p:val>
                                            <p:strVal val="ppt_w"/>
                                          </p:val>
                                        </p:tav>
                                        <p:tav tm="100000">
                                          <p:val>
                                            <p:fltVal val="0"/>
                                          </p:val>
                                        </p:tav>
                                      </p:tavLst>
                                    </p:anim>
                                    <p:anim calcmode="lin" valueType="num">
                                      <p:cBhvr>
                                        <p:cTn id="77" dur="500" fill="hold"/>
                                        <p:tgtEl>
                                          <p:spTgt spid="176131">
                                            <p:txEl>
                                              <p:pRg st="5" end="5"/>
                                            </p:txEl>
                                          </p:spTgt>
                                        </p:tgtEl>
                                        <p:attrNameLst>
                                          <p:attrName>ppt_h</p:attrName>
                                        </p:attrNameLst>
                                      </p:cBhvr>
                                      <p:tavLst>
                                        <p:tav tm="0">
                                          <p:val>
                                            <p:strVal val="ppt_h"/>
                                          </p:val>
                                        </p:tav>
                                        <p:tav tm="100000">
                                          <p:val>
                                            <p:fltVal val="0"/>
                                          </p:val>
                                        </p:tav>
                                      </p:tavLst>
                                    </p:anim>
                                    <p:set>
                                      <p:cBhvr>
                                        <p:cTn id="78" dur="1" fill="hold">
                                          <p:stCondLst>
                                            <p:cond delay="499"/>
                                          </p:stCondLst>
                                        </p:cTn>
                                        <p:tgtEl>
                                          <p:spTgt spid="176131">
                                            <p:txEl>
                                              <p:pRg st="5" end="5"/>
                                            </p:txEl>
                                          </p:spTgt>
                                        </p:tgtEl>
                                        <p:attrNameLst>
                                          <p:attrName>style.visibility</p:attrName>
                                        </p:attrNameLst>
                                      </p:cBhvr>
                                      <p:to>
                                        <p:strVal val="hidden"/>
                                      </p:to>
                                    </p:set>
                                  </p:childTnLst>
                                </p:cTn>
                              </p:par>
                              <p:par>
                                <p:cTn id="79" presetID="23" presetClass="exit" presetSubtype="32" fill="hold" grpId="1" nodeType="withEffect">
                                  <p:stCondLst>
                                    <p:cond delay="0"/>
                                  </p:stCondLst>
                                  <p:childTnLst>
                                    <p:anim calcmode="lin" valueType="num">
                                      <p:cBhvr>
                                        <p:cTn id="80" dur="500" fill="hold"/>
                                        <p:tgtEl>
                                          <p:spTgt spid="176131">
                                            <p:txEl>
                                              <p:pRg st="7" end="7"/>
                                            </p:txEl>
                                          </p:spTgt>
                                        </p:tgtEl>
                                        <p:attrNameLst>
                                          <p:attrName>ppt_w</p:attrName>
                                        </p:attrNameLst>
                                      </p:cBhvr>
                                      <p:tavLst>
                                        <p:tav tm="0">
                                          <p:val>
                                            <p:strVal val="ppt_w"/>
                                          </p:val>
                                        </p:tav>
                                        <p:tav tm="100000">
                                          <p:val>
                                            <p:fltVal val="0"/>
                                          </p:val>
                                        </p:tav>
                                      </p:tavLst>
                                    </p:anim>
                                    <p:anim calcmode="lin" valueType="num">
                                      <p:cBhvr>
                                        <p:cTn id="81" dur="500" fill="hold"/>
                                        <p:tgtEl>
                                          <p:spTgt spid="176131">
                                            <p:txEl>
                                              <p:pRg st="7" end="7"/>
                                            </p:txEl>
                                          </p:spTgt>
                                        </p:tgtEl>
                                        <p:attrNameLst>
                                          <p:attrName>ppt_h</p:attrName>
                                        </p:attrNameLst>
                                      </p:cBhvr>
                                      <p:tavLst>
                                        <p:tav tm="0">
                                          <p:val>
                                            <p:strVal val="ppt_h"/>
                                          </p:val>
                                        </p:tav>
                                        <p:tav tm="100000">
                                          <p:val>
                                            <p:fltVal val="0"/>
                                          </p:val>
                                        </p:tav>
                                      </p:tavLst>
                                    </p:anim>
                                    <p:set>
                                      <p:cBhvr>
                                        <p:cTn id="82" dur="1" fill="hold">
                                          <p:stCondLst>
                                            <p:cond delay="499"/>
                                          </p:stCondLst>
                                        </p:cTn>
                                        <p:tgtEl>
                                          <p:spTgt spid="176131">
                                            <p:txEl>
                                              <p:pRg st="7" end="7"/>
                                            </p:txEl>
                                          </p:spTgt>
                                        </p:tgtEl>
                                        <p:attrNameLst>
                                          <p:attrName>style.visibility</p:attrName>
                                        </p:attrNameLst>
                                      </p:cBhvr>
                                      <p:to>
                                        <p:strVal val="hidden"/>
                                      </p:to>
                                    </p:set>
                                  </p:childTnLst>
                                </p:cTn>
                              </p:par>
                              <p:par>
                                <p:cTn id="83" presetID="23" presetClass="exit" presetSubtype="32" fill="hold" grpId="1" nodeType="withEffect">
                                  <p:stCondLst>
                                    <p:cond delay="0"/>
                                  </p:stCondLst>
                                  <p:childTnLst>
                                    <p:anim calcmode="lin" valueType="num">
                                      <p:cBhvr>
                                        <p:cTn id="84" dur="500" fill="hold"/>
                                        <p:tgtEl>
                                          <p:spTgt spid="176131">
                                            <p:txEl>
                                              <p:pRg st="8" end="8"/>
                                            </p:txEl>
                                          </p:spTgt>
                                        </p:tgtEl>
                                        <p:attrNameLst>
                                          <p:attrName>ppt_w</p:attrName>
                                        </p:attrNameLst>
                                      </p:cBhvr>
                                      <p:tavLst>
                                        <p:tav tm="0">
                                          <p:val>
                                            <p:strVal val="ppt_w"/>
                                          </p:val>
                                        </p:tav>
                                        <p:tav tm="100000">
                                          <p:val>
                                            <p:fltVal val="0"/>
                                          </p:val>
                                        </p:tav>
                                      </p:tavLst>
                                    </p:anim>
                                    <p:anim calcmode="lin" valueType="num">
                                      <p:cBhvr>
                                        <p:cTn id="85" dur="500" fill="hold"/>
                                        <p:tgtEl>
                                          <p:spTgt spid="176131">
                                            <p:txEl>
                                              <p:pRg st="8" end="8"/>
                                            </p:txEl>
                                          </p:spTgt>
                                        </p:tgtEl>
                                        <p:attrNameLst>
                                          <p:attrName>ppt_h</p:attrName>
                                        </p:attrNameLst>
                                      </p:cBhvr>
                                      <p:tavLst>
                                        <p:tav tm="0">
                                          <p:val>
                                            <p:strVal val="ppt_h"/>
                                          </p:val>
                                        </p:tav>
                                        <p:tav tm="100000">
                                          <p:val>
                                            <p:fltVal val="0"/>
                                          </p:val>
                                        </p:tav>
                                      </p:tavLst>
                                    </p:anim>
                                    <p:set>
                                      <p:cBhvr>
                                        <p:cTn id="86" dur="1" fill="hold">
                                          <p:stCondLst>
                                            <p:cond delay="499"/>
                                          </p:stCondLst>
                                        </p:cTn>
                                        <p:tgtEl>
                                          <p:spTgt spid="176131">
                                            <p:txEl>
                                              <p:pRg st="8" end="8"/>
                                            </p:txEl>
                                          </p:spTgt>
                                        </p:tgtEl>
                                        <p:attrNameLst>
                                          <p:attrName>style.visibility</p:attrName>
                                        </p:attrNameLst>
                                      </p:cBhvr>
                                      <p:to>
                                        <p:strVal val="hidden"/>
                                      </p:to>
                                    </p:set>
                                  </p:childTnLst>
                                </p:cTn>
                              </p:par>
                              <p:par>
                                <p:cTn id="87" presetID="23" presetClass="exit" presetSubtype="32" fill="hold" grpId="1" nodeType="withEffect">
                                  <p:stCondLst>
                                    <p:cond delay="0"/>
                                  </p:stCondLst>
                                  <p:childTnLst>
                                    <p:anim calcmode="lin" valueType="num">
                                      <p:cBhvr>
                                        <p:cTn id="88" dur="500" fill="hold"/>
                                        <p:tgtEl>
                                          <p:spTgt spid="176131">
                                            <p:txEl>
                                              <p:pRg st="9" end="9"/>
                                            </p:txEl>
                                          </p:spTgt>
                                        </p:tgtEl>
                                        <p:attrNameLst>
                                          <p:attrName>ppt_w</p:attrName>
                                        </p:attrNameLst>
                                      </p:cBhvr>
                                      <p:tavLst>
                                        <p:tav tm="0">
                                          <p:val>
                                            <p:strVal val="ppt_w"/>
                                          </p:val>
                                        </p:tav>
                                        <p:tav tm="100000">
                                          <p:val>
                                            <p:fltVal val="0"/>
                                          </p:val>
                                        </p:tav>
                                      </p:tavLst>
                                    </p:anim>
                                    <p:anim calcmode="lin" valueType="num">
                                      <p:cBhvr>
                                        <p:cTn id="89" dur="500" fill="hold"/>
                                        <p:tgtEl>
                                          <p:spTgt spid="176131">
                                            <p:txEl>
                                              <p:pRg st="9" end="9"/>
                                            </p:txEl>
                                          </p:spTgt>
                                        </p:tgtEl>
                                        <p:attrNameLst>
                                          <p:attrName>ppt_h</p:attrName>
                                        </p:attrNameLst>
                                      </p:cBhvr>
                                      <p:tavLst>
                                        <p:tav tm="0">
                                          <p:val>
                                            <p:strVal val="ppt_h"/>
                                          </p:val>
                                        </p:tav>
                                        <p:tav tm="100000">
                                          <p:val>
                                            <p:fltVal val="0"/>
                                          </p:val>
                                        </p:tav>
                                      </p:tavLst>
                                    </p:anim>
                                    <p:set>
                                      <p:cBhvr>
                                        <p:cTn id="90" dur="1" fill="hold">
                                          <p:stCondLst>
                                            <p:cond delay="499"/>
                                          </p:stCondLst>
                                        </p:cTn>
                                        <p:tgtEl>
                                          <p:spTgt spid="176131">
                                            <p:txEl>
                                              <p:pRg st="9" end="9"/>
                                            </p:txEl>
                                          </p:spTgt>
                                        </p:tgtEl>
                                        <p:attrNameLst>
                                          <p:attrName>style.visibility</p:attrName>
                                        </p:attrNameLst>
                                      </p:cBhvr>
                                      <p:to>
                                        <p:strVal val="hidden"/>
                                      </p:to>
                                    </p:set>
                                  </p:childTnLst>
                                </p:cTn>
                              </p:par>
                              <p:par>
                                <p:cTn id="91" presetID="23" presetClass="exit" presetSubtype="32" fill="hold" grpId="1" nodeType="withEffect">
                                  <p:stCondLst>
                                    <p:cond delay="0"/>
                                  </p:stCondLst>
                                  <p:childTnLst>
                                    <p:anim calcmode="lin" valueType="num">
                                      <p:cBhvr>
                                        <p:cTn id="92" dur="500" fill="hold"/>
                                        <p:tgtEl>
                                          <p:spTgt spid="176131">
                                            <p:txEl>
                                              <p:pRg st="10" end="10"/>
                                            </p:txEl>
                                          </p:spTgt>
                                        </p:tgtEl>
                                        <p:attrNameLst>
                                          <p:attrName>ppt_w</p:attrName>
                                        </p:attrNameLst>
                                      </p:cBhvr>
                                      <p:tavLst>
                                        <p:tav tm="0">
                                          <p:val>
                                            <p:strVal val="ppt_w"/>
                                          </p:val>
                                        </p:tav>
                                        <p:tav tm="100000">
                                          <p:val>
                                            <p:fltVal val="0"/>
                                          </p:val>
                                        </p:tav>
                                      </p:tavLst>
                                    </p:anim>
                                    <p:anim calcmode="lin" valueType="num">
                                      <p:cBhvr>
                                        <p:cTn id="93" dur="500" fill="hold"/>
                                        <p:tgtEl>
                                          <p:spTgt spid="176131">
                                            <p:txEl>
                                              <p:pRg st="10" end="10"/>
                                            </p:txEl>
                                          </p:spTgt>
                                        </p:tgtEl>
                                        <p:attrNameLst>
                                          <p:attrName>ppt_h</p:attrName>
                                        </p:attrNameLst>
                                      </p:cBhvr>
                                      <p:tavLst>
                                        <p:tav tm="0">
                                          <p:val>
                                            <p:strVal val="ppt_h"/>
                                          </p:val>
                                        </p:tav>
                                        <p:tav tm="100000">
                                          <p:val>
                                            <p:fltVal val="0"/>
                                          </p:val>
                                        </p:tav>
                                      </p:tavLst>
                                    </p:anim>
                                    <p:set>
                                      <p:cBhvr>
                                        <p:cTn id="94" dur="1" fill="hold">
                                          <p:stCondLst>
                                            <p:cond delay="499"/>
                                          </p:stCondLst>
                                        </p:cTn>
                                        <p:tgtEl>
                                          <p:spTgt spid="176131">
                                            <p:txEl>
                                              <p:pRg st="10" end="10"/>
                                            </p:txEl>
                                          </p:spTgt>
                                        </p:tgtEl>
                                        <p:attrNameLst>
                                          <p:attrName>style.visibility</p:attrName>
                                        </p:attrNameLst>
                                      </p:cBhvr>
                                      <p:to>
                                        <p:strVal val="hidden"/>
                                      </p:to>
                                    </p:set>
                                  </p:childTnLst>
                                </p:cTn>
                              </p:par>
                              <p:par>
                                <p:cTn id="95" presetID="23" presetClass="exit" presetSubtype="32" fill="hold" grpId="1" nodeType="withEffect">
                                  <p:stCondLst>
                                    <p:cond delay="0"/>
                                  </p:stCondLst>
                                  <p:childTnLst>
                                    <p:anim calcmode="lin" valueType="num">
                                      <p:cBhvr>
                                        <p:cTn id="96" dur="500" fill="hold"/>
                                        <p:tgtEl>
                                          <p:spTgt spid="176131">
                                            <p:txEl>
                                              <p:pRg st="12" end="12"/>
                                            </p:txEl>
                                          </p:spTgt>
                                        </p:tgtEl>
                                        <p:attrNameLst>
                                          <p:attrName>ppt_w</p:attrName>
                                        </p:attrNameLst>
                                      </p:cBhvr>
                                      <p:tavLst>
                                        <p:tav tm="0">
                                          <p:val>
                                            <p:strVal val="ppt_w"/>
                                          </p:val>
                                        </p:tav>
                                        <p:tav tm="100000">
                                          <p:val>
                                            <p:fltVal val="0"/>
                                          </p:val>
                                        </p:tav>
                                      </p:tavLst>
                                    </p:anim>
                                    <p:anim calcmode="lin" valueType="num">
                                      <p:cBhvr>
                                        <p:cTn id="97" dur="500" fill="hold"/>
                                        <p:tgtEl>
                                          <p:spTgt spid="176131">
                                            <p:txEl>
                                              <p:pRg st="12" end="12"/>
                                            </p:txEl>
                                          </p:spTgt>
                                        </p:tgtEl>
                                        <p:attrNameLst>
                                          <p:attrName>ppt_h</p:attrName>
                                        </p:attrNameLst>
                                      </p:cBhvr>
                                      <p:tavLst>
                                        <p:tav tm="0">
                                          <p:val>
                                            <p:strVal val="ppt_h"/>
                                          </p:val>
                                        </p:tav>
                                        <p:tav tm="100000">
                                          <p:val>
                                            <p:fltVal val="0"/>
                                          </p:val>
                                        </p:tav>
                                      </p:tavLst>
                                    </p:anim>
                                    <p:set>
                                      <p:cBhvr>
                                        <p:cTn id="98" dur="1" fill="hold">
                                          <p:stCondLst>
                                            <p:cond delay="499"/>
                                          </p:stCondLst>
                                        </p:cTn>
                                        <p:tgtEl>
                                          <p:spTgt spid="176131">
                                            <p:txEl>
                                              <p:pRg st="12" end="12"/>
                                            </p:txEl>
                                          </p:spTgt>
                                        </p:tgtEl>
                                        <p:attrNameLst>
                                          <p:attrName>style.visibility</p:attrName>
                                        </p:attrNameLst>
                                      </p:cBhvr>
                                      <p:to>
                                        <p:strVal val="hidden"/>
                                      </p:to>
                                    </p:set>
                                  </p:childTnLst>
                                </p:cTn>
                              </p:par>
                              <p:par>
                                <p:cTn id="99" presetID="23" presetClass="exit" presetSubtype="32" fill="hold" grpId="1" nodeType="withEffect">
                                  <p:stCondLst>
                                    <p:cond delay="0"/>
                                  </p:stCondLst>
                                  <p:childTnLst>
                                    <p:anim calcmode="lin" valueType="num">
                                      <p:cBhvr>
                                        <p:cTn id="100" dur="500" fill="hold"/>
                                        <p:tgtEl>
                                          <p:spTgt spid="176131">
                                            <p:txEl>
                                              <p:pRg st="13" end="13"/>
                                            </p:txEl>
                                          </p:spTgt>
                                        </p:tgtEl>
                                        <p:attrNameLst>
                                          <p:attrName>ppt_w</p:attrName>
                                        </p:attrNameLst>
                                      </p:cBhvr>
                                      <p:tavLst>
                                        <p:tav tm="0">
                                          <p:val>
                                            <p:strVal val="ppt_w"/>
                                          </p:val>
                                        </p:tav>
                                        <p:tav tm="100000">
                                          <p:val>
                                            <p:fltVal val="0"/>
                                          </p:val>
                                        </p:tav>
                                      </p:tavLst>
                                    </p:anim>
                                    <p:anim calcmode="lin" valueType="num">
                                      <p:cBhvr>
                                        <p:cTn id="101" dur="500" fill="hold"/>
                                        <p:tgtEl>
                                          <p:spTgt spid="176131">
                                            <p:txEl>
                                              <p:pRg st="13" end="13"/>
                                            </p:txEl>
                                          </p:spTgt>
                                        </p:tgtEl>
                                        <p:attrNameLst>
                                          <p:attrName>ppt_h</p:attrName>
                                        </p:attrNameLst>
                                      </p:cBhvr>
                                      <p:tavLst>
                                        <p:tav tm="0">
                                          <p:val>
                                            <p:strVal val="ppt_h"/>
                                          </p:val>
                                        </p:tav>
                                        <p:tav tm="100000">
                                          <p:val>
                                            <p:fltVal val="0"/>
                                          </p:val>
                                        </p:tav>
                                      </p:tavLst>
                                    </p:anim>
                                    <p:set>
                                      <p:cBhvr>
                                        <p:cTn id="102" dur="1" fill="hold">
                                          <p:stCondLst>
                                            <p:cond delay="499"/>
                                          </p:stCondLst>
                                        </p:cTn>
                                        <p:tgtEl>
                                          <p:spTgt spid="176131">
                                            <p:txEl>
                                              <p:pRg st="13" end="13"/>
                                            </p:txEl>
                                          </p:spTgt>
                                        </p:tgtEl>
                                        <p:attrNameLst>
                                          <p:attrName>style.visibility</p:attrName>
                                        </p:attrNameLst>
                                      </p:cBhvr>
                                      <p:to>
                                        <p:strVal val="hidden"/>
                                      </p:to>
                                    </p:set>
                                  </p:childTnLst>
                                </p:cTn>
                              </p:par>
                              <p:par>
                                <p:cTn id="103" presetID="23" presetClass="exit" presetSubtype="32" fill="hold" grpId="1" nodeType="withEffect">
                                  <p:stCondLst>
                                    <p:cond delay="0"/>
                                  </p:stCondLst>
                                  <p:childTnLst>
                                    <p:anim calcmode="lin" valueType="num">
                                      <p:cBhvr>
                                        <p:cTn id="104" dur="500" fill="hold"/>
                                        <p:tgtEl>
                                          <p:spTgt spid="176131">
                                            <p:txEl>
                                              <p:pRg st="14" end="14"/>
                                            </p:txEl>
                                          </p:spTgt>
                                        </p:tgtEl>
                                        <p:attrNameLst>
                                          <p:attrName>ppt_w</p:attrName>
                                        </p:attrNameLst>
                                      </p:cBhvr>
                                      <p:tavLst>
                                        <p:tav tm="0">
                                          <p:val>
                                            <p:strVal val="ppt_w"/>
                                          </p:val>
                                        </p:tav>
                                        <p:tav tm="100000">
                                          <p:val>
                                            <p:fltVal val="0"/>
                                          </p:val>
                                        </p:tav>
                                      </p:tavLst>
                                    </p:anim>
                                    <p:anim calcmode="lin" valueType="num">
                                      <p:cBhvr>
                                        <p:cTn id="105" dur="500" fill="hold"/>
                                        <p:tgtEl>
                                          <p:spTgt spid="176131">
                                            <p:txEl>
                                              <p:pRg st="14" end="14"/>
                                            </p:txEl>
                                          </p:spTgt>
                                        </p:tgtEl>
                                        <p:attrNameLst>
                                          <p:attrName>ppt_h</p:attrName>
                                        </p:attrNameLst>
                                      </p:cBhvr>
                                      <p:tavLst>
                                        <p:tav tm="0">
                                          <p:val>
                                            <p:strVal val="ppt_h"/>
                                          </p:val>
                                        </p:tav>
                                        <p:tav tm="100000">
                                          <p:val>
                                            <p:fltVal val="0"/>
                                          </p:val>
                                        </p:tav>
                                      </p:tavLst>
                                    </p:anim>
                                    <p:set>
                                      <p:cBhvr>
                                        <p:cTn id="106" dur="1" fill="hold">
                                          <p:stCondLst>
                                            <p:cond delay="499"/>
                                          </p:stCondLst>
                                        </p:cTn>
                                        <p:tgtEl>
                                          <p:spTgt spid="176131">
                                            <p:txEl>
                                              <p:pRg st="14" end="1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p:bldP spid="176131" grpId="1" build="allAtOnce"/>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Slide Number Placeholder 5">
            <a:extLst>
              <a:ext uri="{FF2B5EF4-FFF2-40B4-BE49-F238E27FC236}">
                <a16:creationId xmlns:a16="http://schemas.microsoft.com/office/drawing/2014/main" id="{AC837DA3-BC7D-497A-9B25-44070722CB84}"/>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3CC58548-327C-42E3-94D2-676BC2B61B67}" type="slidenum">
              <a:rPr lang="en-US" altLang="en-US" sz="1000" smtClean="0"/>
              <a:pPr>
                <a:spcBef>
                  <a:spcPct val="0"/>
                </a:spcBef>
                <a:buClrTx/>
                <a:buFontTx/>
                <a:buNone/>
              </a:pPr>
              <a:t>59</a:t>
            </a:fld>
            <a:endParaRPr lang="en-US" altLang="en-US" sz="1000"/>
          </a:p>
        </p:txBody>
      </p:sp>
      <p:sp>
        <p:nvSpPr>
          <p:cNvPr id="177155" name="Rectangle 3">
            <a:extLst>
              <a:ext uri="{FF2B5EF4-FFF2-40B4-BE49-F238E27FC236}">
                <a16:creationId xmlns:a16="http://schemas.microsoft.com/office/drawing/2014/main" id="{9F6CA579-F0C0-43B4-A6E2-DD7EF968EB85}"/>
              </a:ext>
            </a:extLst>
          </p:cNvPr>
          <p:cNvSpPr>
            <a:spLocks noGrp="1" noChangeArrowheads="1"/>
          </p:cNvSpPr>
          <p:nvPr>
            <p:ph type="body" idx="1"/>
          </p:nvPr>
        </p:nvSpPr>
        <p:spPr>
          <a:xfrm>
            <a:off x="611188" y="333375"/>
            <a:ext cx="8234362" cy="5762625"/>
          </a:xfrm>
        </p:spPr>
        <p:txBody>
          <a:bodyPr/>
          <a:lstStyle/>
          <a:p>
            <a:pPr eaLnBrk="1" hangingPunct="1">
              <a:lnSpc>
                <a:spcPct val="80000"/>
              </a:lnSpc>
              <a:buFont typeface="Wingdings" panose="05000000000000000000" pitchFamily="2" charset="2"/>
              <a:buNone/>
            </a:pPr>
            <a:endParaRPr lang="sr-Latn-CS" altLang="en-US" sz="3600" b="1"/>
          </a:p>
          <a:p>
            <a:pPr algn="just" eaLnBrk="1" hangingPunct="1">
              <a:lnSpc>
                <a:spcPct val="80000"/>
              </a:lnSpc>
            </a:pPr>
            <a:r>
              <a:rPr lang="sr-Cyrl-CS" altLang="en-US" sz="2400"/>
              <a:t>U toku nošenja imobilizacij</a:t>
            </a:r>
            <a:r>
              <a:rPr lang="sr-Latn-CS" altLang="en-US" sz="2400"/>
              <a:t>e</a:t>
            </a:r>
            <a:endParaRPr lang="sr-Cyrl-CS" altLang="en-US" sz="2400"/>
          </a:p>
          <a:p>
            <a:pPr lvl="1" algn="just" eaLnBrk="1" hangingPunct="1">
              <a:lnSpc>
                <a:spcPct val="80000"/>
              </a:lnSpc>
            </a:pPr>
            <a:r>
              <a:rPr lang="sr-Cyrl-CS" altLang="en-US" sz="2000"/>
              <a:t>Kineziterapija</a:t>
            </a:r>
            <a:endParaRPr lang="sr-Latn-CS" altLang="en-US" sz="2000"/>
          </a:p>
          <a:p>
            <a:pPr lvl="1" algn="just" eaLnBrk="1" hangingPunct="1">
              <a:lnSpc>
                <a:spcPct val="80000"/>
              </a:lnSpc>
            </a:pPr>
            <a:r>
              <a:rPr lang="sr-Cyrl-CS" altLang="en-US" sz="2000"/>
              <a:t>obuka hod</a:t>
            </a:r>
            <a:r>
              <a:rPr lang="sr-Latn-CS" altLang="en-US" sz="2000"/>
              <a:t>a</a:t>
            </a:r>
            <a:r>
              <a:rPr lang="sr-Cyrl-CS" altLang="en-US" sz="2000"/>
              <a:t> sa pomagalima</a:t>
            </a:r>
          </a:p>
          <a:p>
            <a:pPr lvl="1" algn="just" eaLnBrk="1" hangingPunct="1">
              <a:lnSpc>
                <a:spcPct val="80000"/>
              </a:lnSpc>
            </a:pPr>
            <a:r>
              <a:rPr lang="sr-Cyrl-CS" altLang="en-US" sz="2000"/>
              <a:t>IFS</a:t>
            </a:r>
            <a:endParaRPr lang="sr-Cyrl-CS" altLang="en-US" sz="2000" b="1"/>
          </a:p>
          <a:p>
            <a:pPr algn="just" eaLnBrk="1" hangingPunct="1">
              <a:lnSpc>
                <a:spcPct val="80000"/>
              </a:lnSpc>
            </a:pPr>
            <a:r>
              <a:rPr lang="sr-Cyrl-CS" altLang="en-US" sz="2400" b="1"/>
              <a:t>Nakon ski</a:t>
            </a:r>
            <a:r>
              <a:rPr lang="sr-Latn-CS" altLang="en-US" sz="2400" b="1"/>
              <a:t>d</a:t>
            </a:r>
            <a:r>
              <a:rPr lang="sr-Cyrl-CS" altLang="en-US" sz="2400" b="1"/>
              <a:t>anja </a:t>
            </a:r>
            <a:r>
              <a:rPr lang="sr-Latn-CS" altLang="en-US" sz="2400" b="1"/>
              <a:t>imobilizacije</a:t>
            </a:r>
            <a:r>
              <a:rPr lang="sr-Cyrl-CS" altLang="en-US" sz="2400"/>
              <a:t> </a:t>
            </a:r>
            <a:endParaRPr lang="sr-Latn-CS" altLang="en-US" sz="2400"/>
          </a:p>
          <a:p>
            <a:pPr lvl="1" algn="just" eaLnBrk="1" hangingPunct="1">
              <a:lnSpc>
                <a:spcPct val="80000"/>
              </a:lnSpc>
            </a:pPr>
            <a:r>
              <a:rPr lang="sr-Latn-CS" altLang="en-US" sz="2000"/>
              <a:t>k</a:t>
            </a:r>
            <a:r>
              <a:rPr lang="en-US" altLang="en-US" sz="2000"/>
              <a:t>ineziterapija</a:t>
            </a:r>
            <a:r>
              <a:rPr lang="sr-Latn-CS" altLang="en-US" sz="2000"/>
              <a:t>,</a:t>
            </a:r>
            <a:r>
              <a:rPr lang="sr-Latn-CS" altLang="en-US" sz="2000" u="sng"/>
              <a:t>povišica</a:t>
            </a:r>
          </a:p>
          <a:p>
            <a:pPr lvl="1" algn="just" eaLnBrk="1" hangingPunct="1">
              <a:lnSpc>
                <a:spcPct val="80000"/>
              </a:lnSpc>
            </a:pPr>
            <a:r>
              <a:rPr lang="sr-Latn-CS" altLang="en-US" sz="2000"/>
              <a:t>e</a:t>
            </a:r>
            <a:r>
              <a:rPr lang="en-US" altLang="en-US" sz="2000"/>
              <a:t>lektrostimulaci</a:t>
            </a:r>
            <a:r>
              <a:rPr lang="sr-Latn-CS" altLang="en-US" sz="2000"/>
              <a:t>j</a:t>
            </a:r>
            <a:r>
              <a:rPr lang="en-US" altLang="en-US" sz="2000"/>
              <a:t>a</a:t>
            </a:r>
            <a:endParaRPr lang="sr-Latn-CS" altLang="en-US" sz="2000"/>
          </a:p>
          <a:p>
            <a:pPr lvl="1" algn="just" eaLnBrk="1" hangingPunct="1">
              <a:lnSpc>
                <a:spcPct val="80000"/>
              </a:lnSpc>
            </a:pPr>
            <a:r>
              <a:rPr lang="en-US" altLang="en-US" sz="2000"/>
              <a:t>manuelna masa</a:t>
            </a:r>
            <a:r>
              <a:rPr lang="sr-Latn-CS" altLang="en-US" sz="2000"/>
              <a:t>ž</a:t>
            </a:r>
            <a:r>
              <a:rPr lang="en-US" altLang="en-US" sz="2000"/>
              <a:t>a</a:t>
            </a:r>
            <a:r>
              <a:rPr lang="sr-Cyrl-CS" altLang="en-US" sz="2000"/>
              <a:t>,</a:t>
            </a:r>
            <a:endParaRPr lang="sr-Latn-CS" altLang="en-US" sz="2000"/>
          </a:p>
          <a:p>
            <a:pPr lvl="1" algn="just" eaLnBrk="1" hangingPunct="1">
              <a:lnSpc>
                <a:spcPct val="80000"/>
              </a:lnSpc>
            </a:pPr>
            <a:r>
              <a:rPr lang="en-US" altLang="en-US" sz="2000"/>
              <a:t>kriomasa</a:t>
            </a:r>
            <a:r>
              <a:rPr lang="sr-Latn-CS" altLang="en-US" sz="2000"/>
              <a:t>ž</a:t>
            </a:r>
            <a:r>
              <a:rPr lang="en-US" altLang="en-US" sz="2000"/>
              <a:t>a</a:t>
            </a:r>
            <a:endParaRPr lang="sr-Latn-CS" altLang="en-US" sz="2000"/>
          </a:p>
          <a:p>
            <a:pPr lvl="1" algn="just" eaLnBrk="1" hangingPunct="1">
              <a:lnSpc>
                <a:spcPct val="80000"/>
              </a:lnSpc>
            </a:pPr>
            <a:r>
              <a:rPr lang="en-US" altLang="en-US" sz="2000"/>
              <a:t>DDS</a:t>
            </a:r>
            <a:r>
              <a:rPr lang="sr-Latn-CS" altLang="en-US" sz="2000"/>
              <a:t>,</a:t>
            </a:r>
            <a:r>
              <a:rPr lang="en-US" altLang="en-US" sz="2000"/>
              <a:t> IFS</a:t>
            </a:r>
            <a:endParaRPr lang="sr-Latn-CS" altLang="en-US" sz="2000"/>
          </a:p>
          <a:p>
            <a:pPr lvl="1" algn="just" eaLnBrk="1" hangingPunct="1">
              <a:lnSpc>
                <a:spcPct val="80000"/>
              </a:lnSpc>
            </a:pPr>
            <a:r>
              <a:rPr lang="en-US" altLang="en-US" sz="2000"/>
              <a:t>UZ</a:t>
            </a:r>
            <a:endParaRPr lang="sr-Latn-CS" altLang="en-US" sz="2000"/>
          </a:p>
          <a:p>
            <a:pPr lvl="1" algn="just" eaLnBrk="1" hangingPunct="1">
              <a:lnSpc>
                <a:spcPct val="80000"/>
              </a:lnSpc>
            </a:pPr>
            <a:r>
              <a:rPr lang="en-US" altLang="en-US" sz="2000"/>
              <a:t>biostimulativni laser</a:t>
            </a:r>
            <a:endParaRPr lang="sr-Latn-CS" altLang="en-US" sz="2000"/>
          </a:p>
          <a:p>
            <a:pPr lvl="1" algn="just" eaLnBrk="1" hangingPunct="1">
              <a:lnSpc>
                <a:spcPct val="80000"/>
              </a:lnSpc>
              <a:buFont typeface="Wingdings" panose="05000000000000000000" pitchFamily="2" charset="2"/>
              <a:buNone/>
            </a:pPr>
            <a:endParaRPr lang="sr-Cyrl-CS" altLang="en-US" sz="2000" b="1"/>
          </a:p>
          <a:p>
            <a:pPr algn="just" eaLnBrk="1" hangingPunct="1">
              <a:lnSpc>
                <a:spcPct val="80000"/>
              </a:lnSpc>
            </a:pPr>
            <a:r>
              <a:rPr lang="sr-Cyrl-CS" altLang="en-US" sz="2400" b="1"/>
              <a:t>U tr</a:t>
            </a:r>
            <a:r>
              <a:rPr lang="sr-Latn-CS" altLang="en-US" sz="2400" b="1"/>
              <a:t>e</a:t>
            </a:r>
            <a:r>
              <a:rPr lang="sr-Cyrl-CS" altLang="en-US" sz="2400" b="1"/>
              <a:t>ćoj fazi </a:t>
            </a:r>
            <a:r>
              <a:rPr lang="sr-Cyrl-CS" altLang="en-US" sz="2400"/>
              <a:t> </a:t>
            </a:r>
            <a:endParaRPr lang="sr-Latn-CS" altLang="en-US" sz="2400"/>
          </a:p>
          <a:p>
            <a:pPr lvl="1" algn="just" eaLnBrk="1" hangingPunct="1">
              <a:lnSpc>
                <a:spcPct val="80000"/>
              </a:lnSpc>
            </a:pPr>
            <a:r>
              <a:rPr lang="sr-Cyrl-CS" altLang="en-US" sz="2000"/>
              <a:t>kineziterapija i </a:t>
            </a:r>
            <a:endParaRPr lang="sr-Latn-CS" altLang="en-US" sz="2000"/>
          </a:p>
          <a:p>
            <a:pPr lvl="1" algn="just" eaLnBrk="1" hangingPunct="1">
              <a:lnSpc>
                <a:spcPct val="80000"/>
              </a:lnSpc>
            </a:pPr>
            <a:r>
              <a:rPr lang="sr-Cyrl-CS" altLang="en-US" sz="2000"/>
              <a:t>hidrokineziterapija</a:t>
            </a:r>
            <a:r>
              <a:rPr lang="sr-Latn-CS" altLang="en-US" sz="2000"/>
              <a:t> </a:t>
            </a:r>
          </a:p>
        </p:txBody>
      </p:sp>
    </p:spTree>
    <p:custDataLst>
      <p:tags r:id="rId1"/>
    </p:custDataLst>
  </p:cSld>
  <p:clrMapOvr>
    <a:masterClrMapping/>
  </p:clrMapOvr>
  <p:transition advTm="1367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7155">
                                            <p:txEl>
                                              <p:pRg st="1" end="1"/>
                                            </p:txEl>
                                          </p:spTgt>
                                        </p:tgtEl>
                                        <p:attrNameLst>
                                          <p:attrName>style.visibility</p:attrName>
                                        </p:attrNameLst>
                                      </p:cBhvr>
                                      <p:to>
                                        <p:strVal val="visible"/>
                                      </p:to>
                                    </p:set>
                                    <p:animEffect transition="in" filter="fade">
                                      <p:cBhvr>
                                        <p:cTn id="7" dur="1000"/>
                                        <p:tgtEl>
                                          <p:spTgt spid="177155">
                                            <p:txEl>
                                              <p:pRg st="1" end="1"/>
                                            </p:txEl>
                                          </p:spTgt>
                                        </p:tgtEl>
                                      </p:cBhvr>
                                    </p:animEffect>
                                    <p:anim calcmode="lin" valueType="num">
                                      <p:cBhvr>
                                        <p:cTn id="8" dur="1000" fill="hold"/>
                                        <p:tgtEl>
                                          <p:spTgt spid="17715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7715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7155">
                                            <p:txEl>
                                              <p:pRg st="2" end="2"/>
                                            </p:txEl>
                                          </p:spTgt>
                                        </p:tgtEl>
                                        <p:attrNameLst>
                                          <p:attrName>style.visibility</p:attrName>
                                        </p:attrNameLst>
                                      </p:cBhvr>
                                      <p:to>
                                        <p:strVal val="visible"/>
                                      </p:to>
                                    </p:set>
                                    <p:animEffect transition="in" filter="fade">
                                      <p:cBhvr>
                                        <p:cTn id="12" dur="1000"/>
                                        <p:tgtEl>
                                          <p:spTgt spid="177155">
                                            <p:txEl>
                                              <p:pRg st="2" end="2"/>
                                            </p:txEl>
                                          </p:spTgt>
                                        </p:tgtEl>
                                      </p:cBhvr>
                                    </p:animEffect>
                                    <p:anim calcmode="lin" valueType="num">
                                      <p:cBhvr>
                                        <p:cTn id="13" dur="1000" fill="hold"/>
                                        <p:tgtEl>
                                          <p:spTgt spid="17715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17715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7155">
                                            <p:txEl>
                                              <p:pRg st="3" end="3"/>
                                            </p:txEl>
                                          </p:spTgt>
                                        </p:tgtEl>
                                        <p:attrNameLst>
                                          <p:attrName>style.visibility</p:attrName>
                                        </p:attrNameLst>
                                      </p:cBhvr>
                                      <p:to>
                                        <p:strVal val="visible"/>
                                      </p:to>
                                    </p:set>
                                    <p:animEffect transition="in" filter="fade">
                                      <p:cBhvr>
                                        <p:cTn id="17" dur="1000"/>
                                        <p:tgtEl>
                                          <p:spTgt spid="177155">
                                            <p:txEl>
                                              <p:pRg st="3" end="3"/>
                                            </p:txEl>
                                          </p:spTgt>
                                        </p:tgtEl>
                                      </p:cBhvr>
                                    </p:animEffect>
                                    <p:anim calcmode="lin" valueType="num">
                                      <p:cBhvr>
                                        <p:cTn id="18" dur="1000" fill="hold"/>
                                        <p:tgtEl>
                                          <p:spTgt spid="17715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177155">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7155">
                                            <p:txEl>
                                              <p:pRg st="4" end="4"/>
                                            </p:txEl>
                                          </p:spTgt>
                                        </p:tgtEl>
                                        <p:attrNameLst>
                                          <p:attrName>style.visibility</p:attrName>
                                        </p:attrNameLst>
                                      </p:cBhvr>
                                      <p:to>
                                        <p:strVal val="visible"/>
                                      </p:to>
                                    </p:set>
                                    <p:animEffect transition="in" filter="fade">
                                      <p:cBhvr>
                                        <p:cTn id="22" dur="1000"/>
                                        <p:tgtEl>
                                          <p:spTgt spid="177155">
                                            <p:txEl>
                                              <p:pRg st="4" end="4"/>
                                            </p:txEl>
                                          </p:spTgt>
                                        </p:tgtEl>
                                      </p:cBhvr>
                                    </p:animEffect>
                                    <p:anim calcmode="lin" valueType="num">
                                      <p:cBhvr>
                                        <p:cTn id="23" dur="1000" fill="hold"/>
                                        <p:tgtEl>
                                          <p:spTgt spid="177155">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17715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77155">
                                            <p:txEl>
                                              <p:pRg st="5" end="5"/>
                                            </p:txEl>
                                          </p:spTgt>
                                        </p:tgtEl>
                                        <p:attrNameLst>
                                          <p:attrName>style.visibility</p:attrName>
                                        </p:attrNameLst>
                                      </p:cBhvr>
                                      <p:to>
                                        <p:strVal val="visible"/>
                                      </p:to>
                                    </p:set>
                                    <p:animEffect transition="in" filter="fade">
                                      <p:cBhvr>
                                        <p:cTn id="29" dur="1000"/>
                                        <p:tgtEl>
                                          <p:spTgt spid="177155">
                                            <p:txEl>
                                              <p:pRg st="5" end="5"/>
                                            </p:txEl>
                                          </p:spTgt>
                                        </p:tgtEl>
                                      </p:cBhvr>
                                    </p:animEffect>
                                    <p:anim calcmode="lin" valueType="num">
                                      <p:cBhvr>
                                        <p:cTn id="30" dur="1000" fill="hold"/>
                                        <p:tgtEl>
                                          <p:spTgt spid="177155">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177155">
                                            <p:txEl>
                                              <p:pRg st="5" end="5"/>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77155">
                                            <p:txEl>
                                              <p:pRg st="6" end="6"/>
                                            </p:txEl>
                                          </p:spTgt>
                                        </p:tgtEl>
                                        <p:attrNameLst>
                                          <p:attrName>style.visibility</p:attrName>
                                        </p:attrNameLst>
                                      </p:cBhvr>
                                      <p:to>
                                        <p:strVal val="visible"/>
                                      </p:to>
                                    </p:set>
                                    <p:animEffect transition="in" filter="fade">
                                      <p:cBhvr>
                                        <p:cTn id="34" dur="1000"/>
                                        <p:tgtEl>
                                          <p:spTgt spid="177155">
                                            <p:txEl>
                                              <p:pRg st="6" end="6"/>
                                            </p:txEl>
                                          </p:spTgt>
                                        </p:tgtEl>
                                      </p:cBhvr>
                                    </p:animEffect>
                                    <p:anim calcmode="lin" valueType="num">
                                      <p:cBhvr>
                                        <p:cTn id="35" dur="1000" fill="hold"/>
                                        <p:tgtEl>
                                          <p:spTgt spid="177155">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177155">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77155">
                                            <p:txEl>
                                              <p:pRg st="7" end="7"/>
                                            </p:txEl>
                                          </p:spTgt>
                                        </p:tgtEl>
                                        <p:attrNameLst>
                                          <p:attrName>style.visibility</p:attrName>
                                        </p:attrNameLst>
                                      </p:cBhvr>
                                      <p:to>
                                        <p:strVal val="visible"/>
                                      </p:to>
                                    </p:set>
                                    <p:animEffect transition="in" filter="fade">
                                      <p:cBhvr>
                                        <p:cTn id="39" dur="1000"/>
                                        <p:tgtEl>
                                          <p:spTgt spid="177155">
                                            <p:txEl>
                                              <p:pRg st="7" end="7"/>
                                            </p:txEl>
                                          </p:spTgt>
                                        </p:tgtEl>
                                      </p:cBhvr>
                                    </p:animEffect>
                                    <p:anim calcmode="lin" valueType="num">
                                      <p:cBhvr>
                                        <p:cTn id="40" dur="1000" fill="hold"/>
                                        <p:tgtEl>
                                          <p:spTgt spid="177155">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177155">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77155">
                                            <p:txEl>
                                              <p:pRg st="8" end="8"/>
                                            </p:txEl>
                                          </p:spTgt>
                                        </p:tgtEl>
                                        <p:attrNameLst>
                                          <p:attrName>style.visibility</p:attrName>
                                        </p:attrNameLst>
                                      </p:cBhvr>
                                      <p:to>
                                        <p:strVal val="visible"/>
                                      </p:to>
                                    </p:set>
                                    <p:animEffect transition="in" filter="fade">
                                      <p:cBhvr>
                                        <p:cTn id="44" dur="1000"/>
                                        <p:tgtEl>
                                          <p:spTgt spid="177155">
                                            <p:txEl>
                                              <p:pRg st="8" end="8"/>
                                            </p:txEl>
                                          </p:spTgt>
                                        </p:tgtEl>
                                      </p:cBhvr>
                                    </p:animEffect>
                                    <p:anim calcmode="lin" valueType="num">
                                      <p:cBhvr>
                                        <p:cTn id="45" dur="1000" fill="hold"/>
                                        <p:tgtEl>
                                          <p:spTgt spid="177155">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177155">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7155">
                                            <p:txEl>
                                              <p:pRg st="9" end="9"/>
                                            </p:txEl>
                                          </p:spTgt>
                                        </p:tgtEl>
                                        <p:attrNameLst>
                                          <p:attrName>style.visibility</p:attrName>
                                        </p:attrNameLst>
                                      </p:cBhvr>
                                      <p:to>
                                        <p:strVal val="visible"/>
                                      </p:to>
                                    </p:set>
                                    <p:animEffect transition="in" filter="fade">
                                      <p:cBhvr>
                                        <p:cTn id="49" dur="1000"/>
                                        <p:tgtEl>
                                          <p:spTgt spid="177155">
                                            <p:txEl>
                                              <p:pRg st="9" end="9"/>
                                            </p:txEl>
                                          </p:spTgt>
                                        </p:tgtEl>
                                      </p:cBhvr>
                                    </p:animEffect>
                                    <p:anim calcmode="lin" valueType="num">
                                      <p:cBhvr>
                                        <p:cTn id="50" dur="1000" fill="hold"/>
                                        <p:tgtEl>
                                          <p:spTgt spid="177155">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177155">
                                            <p:txEl>
                                              <p:pRg st="9" end="9"/>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77155">
                                            <p:txEl>
                                              <p:pRg st="10" end="10"/>
                                            </p:txEl>
                                          </p:spTgt>
                                        </p:tgtEl>
                                        <p:attrNameLst>
                                          <p:attrName>style.visibility</p:attrName>
                                        </p:attrNameLst>
                                      </p:cBhvr>
                                      <p:to>
                                        <p:strVal val="visible"/>
                                      </p:to>
                                    </p:set>
                                    <p:animEffect transition="in" filter="fade">
                                      <p:cBhvr>
                                        <p:cTn id="54" dur="1000"/>
                                        <p:tgtEl>
                                          <p:spTgt spid="177155">
                                            <p:txEl>
                                              <p:pRg st="10" end="10"/>
                                            </p:txEl>
                                          </p:spTgt>
                                        </p:tgtEl>
                                      </p:cBhvr>
                                    </p:animEffect>
                                    <p:anim calcmode="lin" valueType="num">
                                      <p:cBhvr>
                                        <p:cTn id="55" dur="1000" fill="hold"/>
                                        <p:tgtEl>
                                          <p:spTgt spid="177155">
                                            <p:txEl>
                                              <p:pRg st="10" end="10"/>
                                            </p:txEl>
                                          </p:spTgt>
                                        </p:tgtEl>
                                        <p:attrNameLst>
                                          <p:attrName>ppt_x</p:attrName>
                                        </p:attrNameLst>
                                      </p:cBhvr>
                                      <p:tavLst>
                                        <p:tav tm="0">
                                          <p:val>
                                            <p:strVal val="#ppt_x"/>
                                          </p:val>
                                        </p:tav>
                                        <p:tav tm="100000">
                                          <p:val>
                                            <p:strVal val="#ppt_x"/>
                                          </p:val>
                                        </p:tav>
                                      </p:tavLst>
                                    </p:anim>
                                    <p:anim calcmode="lin" valueType="num">
                                      <p:cBhvr>
                                        <p:cTn id="56" dur="1000" fill="hold"/>
                                        <p:tgtEl>
                                          <p:spTgt spid="177155">
                                            <p:txEl>
                                              <p:pRg st="10" end="1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77155">
                                            <p:txEl>
                                              <p:pRg st="11" end="11"/>
                                            </p:txEl>
                                          </p:spTgt>
                                        </p:tgtEl>
                                        <p:attrNameLst>
                                          <p:attrName>style.visibility</p:attrName>
                                        </p:attrNameLst>
                                      </p:cBhvr>
                                      <p:to>
                                        <p:strVal val="visible"/>
                                      </p:to>
                                    </p:set>
                                    <p:animEffect transition="in" filter="fade">
                                      <p:cBhvr>
                                        <p:cTn id="59" dur="1000"/>
                                        <p:tgtEl>
                                          <p:spTgt spid="177155">
                                            <p:txEl>
                                              <p:pRg st="11" end="11"/>
                                            </p:txEl>
                                          </p:spTgt>
                                        </p:tgtEl>
                                      </p:cBhvr>
                                    </p:animEffect>
                                    <p:anim calcmode="lin" valueType="num">
                                      <p:cBhvr>
                                        <p:cTn id="60" dur="1000" fill="hold"/>
                                        <p:tgtEl>
                                          <p:spTgt spid="177155">
                                            <p:txEl>
                                              <p:pRg st="11" end="11"/>
                                            </p:txEl>
                                          </p:spTgt>
                                        </p:tgtEl>
                                        <p:attrNameLst>
                                          <p:attrName>ppt_x</p:attrName>
                                        </p:attrNameLst>
                                      </p:cBhvr>
                                      <p:tavLst>
                                        <p:tav tm="0">
                                          <p:val>
                                            <p:strVal val="#ppt_x"/>
                                          </p:val>
                                        </p:tav>
                                        <p:tav tm="100000">
                                          <p:val>
                                            <p:strVal val="#ppt_x"/>
                                          </p:val>
                                        </p:tav>
                                      </p:tavLst>
                                    </p:anim>
                                    <p:anim calcmode="lin" valueType="num">
                                      <p:cBhvr>
                                        <p:cTn id="61" dur="1000" fill="hold"/>
                                        <p:tgtEl>
                                          <p:spTgt spid="177155">
                                            <p:txEl>
                                              <p:pRg st="11" end="11"/>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77155">
                                            <p:txEl>
                                              <p:pRg st="12" end="12"/>
                                            </p:txEl>
                                          </p:spTgt>
                                        </p:tgtEl>
                                        <p:attrNameLst>
                                          <p:attrName>style.visibility</p:attrName>
                                        </p:attrNameLst>
                                      </p:cBhvr>
                                      <p:to>
                                        <p:strVal val="visible"/>
                                      </p:to>
                                    </p:set>
                                    <p:animEffect transition="in" filter="fade">
                                      <p:cBhvr>
                                        <p:cTn id="64" dur="1000"/>
                                        <p:tgtEl>
                                          <p:spTgt spid="177155">
                                            <p:txEl>
                                              <p:pRg st="12" end="12"/>
                                            </p:txEl>
                                          </p:spTgt>
                                        </p:tgtEl>
                                      </p:cBhvr>
                                    </p:animEffect>
                                    <p:anim calcmode="lin" valueType="num">
                                      <p:cBhvr>
                                        <p:cTn id="65" dur="1000" fill="hold"/>
                                        <p:tgtEl>
                                          <p:spTgt spid="177155">
                                            <p:txEl>
                                              <p:pRg st="12" end="12"/>
                                            </p:txEl>
                                          </p:spTgt>
                                        </p:tgtEl>
                                        <p:attrNameLst>
                                          <p:attrName>ppt_x</p:attrName>
                                        </p:attrNameLst>
                                      </p:cBhvr>
                                      <p:tavLst>
                                        <p:tav tm="0">
                                          <p:val>
                                            <p:strVal val="#ppt_x"/>
                                          </p:val>
                                        </p:tav>
                                        <p:tav tm="100000">
                                          <p:val>
                                            <p:strVal val="#ppt_x"/>
                                          </p:val>
                                        </p:tav>
                                      </p:tavLst>
                                    </p:anim>
                                    <p:anim calcmode="lin" valueType="num">
                                      <p:cBhvr>
                                        <p:cTn id="66" dur="1000" fill="hold"/>
                                        <p:tgtEl>
                                          <p:spTgt spid="177155">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77155">
                                            <p:txEl>
                                              <p:pRg st="14" end="14"/>
                                            </p:txEl>
                                          </p:spTgt>
                                        </p:tgtEl>
                                        <p:attrNameLst>
                                          <p:attrName>style.visibility</p:attrName>
                                        </p:attrNameLst>
                                      </p:cBhvr>
                                      <p:to>
                                        <p:strVal val="visible"/>
                                      </p:to>
                                    </p:set>
                                    <p:animEffect transition="in" filter="fade">
                                      <p:cBhvr>
                                        <p:cTn id="71" dur="1000"/>
                                        <p:tgtEl>
                                          <p:spTgt spid="177155">
                                            <p:txEl>
                                              <p:pRg st="14" end="14"/>
                                            </p:txEl>
                                          </p:spTgt>
                                        </p:tgtEl>
                                      </p:cBhvr>
                                    </p:animEffect>
                                    <p:anim calcmode="lin" valueType="num">
                                      <p:cBhvr>
                                        <p:cTn id="72" dur="1000" fill="hold"/>
                                        <p:tgtEl>
                                          <p:spTgt spid="177155">
                                            <p:txEl>
                                              <p:pRg st="14" end="14"/>
                                            </p:txEl>
                                          </p:spTgt>
                                        </p:tgtEl>
                                        <p:attrNameLst>
                                          <p:attrName>ppt_x</p:attrName>
                                        </p:attrNameLst>
                                      </p:cBhvr>
                                      <p:tavLst>
                                        <p:tav tm="0">
                                          <p:val>
                                            <p:strVal val="#ppt_x"/>
                                          </p:val>
                                        </p:tav>
                                        <p:tav tm="100000">
                                          <p:val>
                                            <p:strVal val="#ppt_x"/>
                                          </p:val>
                                        </p:tav>
                                      </p:tavLst>
                                    </p:anim>
                                    <p:anim calcmode="lin" valueType="num">
                                      <p:cBhvr>
                                        <p:cTn id="73" dur="1000" fill="hold"/>
                                        <p:tgtEl>
                                          <p:spTgt spid="177155">
                                            <p:txEl>
                                              <p:pRg st="14" end="14"/>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77155">
                                            <p:txEl>
                                              <p:pRg st="15" end="15"/>
                                            </p:txEl>
                                          </p:spTgt>
                                        </p:tgtEl>
                                        <p:attrNameLst>
                                          <p:attrName>style.visibility</p:attrName>
                                        </p:attrNameLst>
                                      </p:cBhvr>
                                      <p:to>
                                        <p:strVal val="visible"/>
                                      </p:to>
                                    </p:set>
                                    <p:animEffect transition="in" filter="fade">
                                      <p:cBhvr>
                                        <p:cTn id="76" dur="1000"/>
                                        <p:tgtEl>
                                          <p:spTgt spid="177155">
                                            <p:txEl>
                                              <p:pRg st="15" end="15"/>
                                            </p:txEl>
                                          </p:spTgt>
                                        </p:tgtEl>
                                      </p:cBhvr>
                                    </p:animEffect>
                                    <p:anim calcmode="lin" valueType="num">
                                      <p:cBhvr>
                                        <p:cTn id="77" dur="1000" fill="hold"/>
                                        <p:tgtEl>
                                          <p:spTgt spid="177155">
                                            <p:txEl>
                                              <p:pRg st="15" end="15"/>
                                            </p:txEl>
                                          </p:spTgt>
                                        </p:tgtEl>
                                        <p:attrNameLst>
                                          <p:attrName>ppt_x</p:attrName>
                                        </p:attrNameLst>
                                      </p:cBhvr>
                                      <p:tavLst>
                                        <p:tav tm="0">
                                          <p:val>
                                            <p:strVal val="#ppt_x"/>
                                          </p:val>
                                        </p:tav>
                                        <p:tav tm="100000">
                                          <p:val>
                                            <p:strVal val="#ppt_x"/>
                                          </p:val>
                                        </p:tav>
                                      </p:tavLst>
                                    </p:anim>
                                    <p:anim calcmode="lin" valueType="num">
                                      <p:cBhvr>
                                        <p:cTn id="78" dur="1000" fill="hold"/>
                                        <p:tgtEl>
                                          <p:spTgt spid="177155">
                                            <p:txEl>
                                              <p:pRg st="15" end="15"/>
                                            </p:txEl>
                                          </p:spTgt>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7155">
                                            <p:txEl>
                                              <p:pRg st="16" end="16"/>
                                            </p:txEl>
                                          </p:spTgt>
                                        </p:tgtEl>
                                        <p:attrNameLst>
                                          <p:attrName>style.visibility</p:attrName>
                                        </p:attrNameLst>
                                      </p:cBhvr>
                                      <p:to>
                                        <p:strVal val="visible"/>
                                      </p:to>
                                    </p:set>
                                    <p:animEffect transition="in" filter="fade">
                                      <p:cBhvr>
                                        <p:cTn id="81" dur="1000"/>
                                        <p:tgtEl>
                                          <p:spTgt spid="177155">
                                            <p:txEl>
                                              <p:pRg st="16" end="16"/>
                                            </p:txEl>
                                          </p:spTgt>
                                        </p:tgtEl>
                                      </p:cBhvr>
                                    </p:animEffect>
                                    <p:anim calcmode="lin" valueType="num">
                                      <p:cBhvr>
                                        <p:cTn id="82" dur="1000" fill="hold"/>
                                        <p:tgtEl>
                                          <p:spTgt spid="177155">
                                            <p:txEl>
                                              <p:pRg st="16" end="16"/>
                                            </p:txEl>
                                          </p:spTgt>
                                        </p:tgtEl>
                                        <p:attrNameLst>
                                          <p:attrName>ppt_x</p:attrName>
                                        </p:attrNameLst>
                                      </p:cBhvr>
                                      <p:tavLst>
                                        <p:tav tm="0">
                                          <p:val>
                                            <p:strVal val="#ppt_x"/>
                                          </p:val>
                                        </p:tav>
                                        <p:tav tm="100000">
                                          <p:val>
                                            <p:strVal val="#ppt_x"/>
                                          </p:val>
                                        </p:tav>
                                      </p:tavLst>
                                    </p:anim>
                                    <p:anim calcmode="lin" valueType="num">
                                      <p:cBhvr>
                                        <p:cTn id="83" dur="1000" fill="hold"/>
                                        <p:tgtEl>
                                          <p:spTgt spid="177155">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AEC4244-484C-42BA-BD88-D305D2C6C0A3}"/>
              </a:ext>
            </a:extLst>
          </p:cNvPr>
          <p:cNvSpPr>
            <a:spLocks noGrp="1" noChangeArrowheads="1"/>
          </p:cNvSpPr>
          <p:nvPr>
            <p:ph type="title"/>
          </p:nvPr>
        </p:nvSpPr>
        <p:spPr>
          <a:xfrm>
            <a:off x="457200" y="274638"/>
            <a:ext cx="8229600" cy="417512"/>
          </a:xfrm>
        </p:spPr>
        <p:txBody>
          <a:bodyPr/>
          <a:lstStyle/>
          <a:p>
            <a:pPr eaLnBrk="1" fontAlgn="auto" hangingPunct="1">
              <a:spcAft>
                <a:spcPts val="0"/>
              </a:spcAft>
              <a:defRPr/>
            </a:pPr>
            <a:br>
              <a:rPr lang="en-US" altLang="en-US" dirty="0">
                <a:solidFill>
                  <a:schemeClr val="tx1">
                    <a:lumMod val="75000"/>
                    <a:lumOff val="25000"/>
                  </a:schemeClr>
                </a:solidFill>
              </a:rPr>
            </a:br>
            <a:r>
              <a:rPr lang="en-US" altLang="en-US" sz="3600" b="1" dirty="0">
                <a:solidFill>
                  <a:schemeClr val="tx1">
                    <a:lumMod val="75000"/>
                    <a:lumOff val="25000"/>
                  </a:schemeClr>
                </a:solidFill>
              </a:rPr>
              <a:t>КЛИНИЧКИ ЕНТИТЕТИ</a:t>
            </a:r>
          </a:p>
        </p:txBody>
      </p:sp>
      <p:sp>
        <p:nvSpPr>
          <p:cNvPr id="12291" name="Rectangle 3" descr="Rectangle: Click to edit Master text styles&#10;Second level&#10;Third level&#10;Fourth level&#10;Fifth level">
            <a:extLst>
              <a:ext uri="{FF2B5EF4-FFF2-40B4-BE49-F238E27FC236}">
                <a16:creationId xmlns:a16="http://schemas.microsoft.com/office/drawing/2014/main" id="{7538DD9B-4D57-4993-9831-FBD2121945DD}"/>
              </a:ext>
            </a:extLst>
          </p:cNvPr>
          <p:cNvSpPr>
            <a:spLocks noGrp="1" noChangeArrowheads="1"/>
          </p:cNvSpPr>
          <p:nvPr>
            <p:ph idx="1"/>
          </p:nvPr>
        </p:nvSpPr>
        <p:spPr>
          <a:xfrm>
            <a:off x="685800" y="1196975"/>
            <a:ext cx="8001000" cy="5203825"/>
          </a:xfrm>
        </p:spPr>
        <p:txBody>
          <a:bodyPr/>
          <a:lstStyle/>
          <a:p>
            <a:pPr eaLnBrk="1" hangingPunct="1"/>
            <a:r>
              <a:rPr lang="en-US" altLang="en-US"/>
              <a:t>Контузије (нагњечења)</a:t>
            </a:r>
            <a:r>
              <a:rPr lang="en-GB" altLang="en-US"/>
              <a:t> </a:t>
            </a:r>
            <a:r>
              <a:rPr lang="ru-RU" altLang="en-US"/>
              <a:t>мишића, тетива, зглобова</a:t>
            </a:r>
            <a:r>
              <a:rPr lang="en-US" altLang="en-US"/>
              <a:t> и нерава</a:t>
            </a:r>
            <a:endParaRPr lang="ru-RU" altLang="en-US"/>
          </a:p>
          <a:p>
            <a:pPr eaLnBrk="1" hangingPunct="1"/>
            <a:r>
              <a:rPr lang="ru-RU" altLang="en-US"/>
              <a:t>Дистензије (истегнућа) мишића и лигамената</a:t>
            </a:r>
          </a:p>
          <a:p>
            <a:pPr eaLnBrk="1" hangingPunct="1"/>
            <a:r>
              <a:rPr lang="ru-RU" altLang="en-US"/>
              <a:t>Дисторзије (уганућа) зглобова</a:t>
            </a:r>
          </a:p>
          <a:p>
            <a:pPr eaLnBrk="1" hangingPunct="1"/>
            <a:r>
              <a:rPr lang="ru-RU" altLang="en-US"/>
              <a:t>Луксације (ишчашења) зглобова</a:t>
            </a:r>
          </a:p>
          <a:p>
            <a:pPr eaLnBrk="1" hangingPunct="1"/>
            <a:r>
              <a:rPr lang="ru-RU" altLang="en-US"/>
              <a:t>Руптуре мишића и тетива (парцијалне или комплетне)</a:t>
            </a:r>
            <a:endParaRPr lang="en-US" altLang="en-US"/>
          </a:p>
          <a:p>
            <a:pPr eaLnBrk="1" hangingPunct="1"/>
            <a:r>
              <a:rPr lang="en-US" altLang="en-US"/>
              <a:t>Повреде мишићних фасција</a:t>
            </a:r>
            <a:endParaRPr lang="en-GB" altLang="en-US"/>
          </a:p>
          <a:p>
            <a:pPr eaLnBrk="1" hangingPunct="1"/>
            <a:r>
              <a:rPr lang="en-US" altLang="en-US"/>
              <a:t>Секција</a:t>
            </a:r>
            <a:r>
              <a:rPr lang="en-GB" altLang="en-US"/>
              <a:t> </a:t>
            </a:r>
            <a:r>
              <a:rPr lang="en-US" altLang="en-US"/>
              <a:t>мишића и тетива </a:t>
            </a:r>
          </a:p>
        </p:txBody>
      </p:sp>
      <p:sp>
        <p:nvSpPr>
          <p:cNvPr id="12292" name="Čuvar mesta za broj slajda 1">
            <a:extLst>
              <a:ext uri="{FF2B5EF4-FFF2-40B4-BE49-F238E27FC236}">
                <a16:creationId xmlns:a16="http://schemas.microsoft.com/office/drawing/2014/main" id="{A148E9BE-76A0-4D6C-8596-603193578BDB}"/>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1D2DF441-5D34-43F9-806F-78A26042720D}" type="slidenum">
              <a:rPr lang="en-US" altLang="en-US" sz="1400" smtClean="0">
                <a:latin typeface="Tahoma" panose="020B0604030504040204" pitchFamily="34" charset="0"/>
                <a:cs typeface="Arial" panose="020B0604020202020204" pitchFamily="34" charset="0"/>
              </a:rPr>
              <a:pPr>
                <a:spcBef>
                  <a:spcPct val="0"/>
                </a:spcBef>
                <a:buClrTx/>
                <a:buFontTx/>
                <a:buNone/>
              </a:pPr>
              <a:t>6</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19979">
    <p:random/>
  </p:transition>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Slide Number Placeholder 5">
            <a:extLst>
              <a:ext uri="{FF2B5EF4-FFF2-40B4-BE49-F238E27FC236}">
                <a16:creationId xmlns:a16="http://schemas.microsoft.com/office/drawing/2014/main" id="{0312A966-9B75-489E-AE13-9830BC699BA1}"/>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FontTx/>
              <a:buNone/>
            </a:pPr>
            <a:fld id="{595C7D92-5EB7-40B7-B902-A7549A2312D8}" type="slidenum">
              <a:rPr lang="en-US" altLang="en-US" sz="1000" smtClean="0"/>
              <a:pPr>
                <a:spcBef>
                  <a:spcPct val="0"/>
                </a:spcBef>
                <a:buClrTx/>
                <a:buFontTx/>
                <a:buNone/>
              </a:pPr>
              <a:t>60</a:t>
            </a:fld>
            <a:endParaRPr lang="en-US" altLang="en-US" sz="1000"/>
          </a:p>
        </p:txBody>
      </p:sp>
      <p:sp>
        <p:nvSpPr>
          <p:cNvPr id="178178" name="Rectangle 2">
            <a:extLst>
              <a:ext uri="{FF2B5EF4-FFF2-40B4-BE49-F238E27FC236}">
                <a16:creationId xmlns:a16="http://schemas.microsoft.com/office/drawing/2014/main" id="{5BB58E45-7DE1-4761-A8E2-48AF7059054D}"/>
              </a:ext>
            </a:extLst>
          </p:cNvPr>
          <p:cNvSpPr>
            <a:spLocks noGrp="1" noChangeArrowheads="1"/>
          </p:cNvSpPr>
          <p:nvPr>
            <p:ph type="title"/>
          </p:nvPr>
        </p:nvSpPr>
        <p:spPr>
          <a:xfrm>
            <a:off x="323850" y="981075"/>
            <a:ext cx="8385175" cy="736600"/>
          </a:xfrm>
        </p:spPr>
        <p:txBody>
          <a:bodyPr/>
          <a:lstStyle/>
          <a:p>
            <a:pPr eaLnBrk="1" hangingPunct="1"/>
            <a:r>
              <a:rPr lang="sr-Latn-CS" altLang="en-US" sz="2100"/>
              <a:t>	</a:t>
            </a:r>
            <a:r>
              <a:rPr lang="sr-Latn-CS" altLang="en-US" sz="3200"/>
              <a:t>POVREDE MIŠIĆA</a:t>
            </a:r>
            <a:r>
              <a:rPr lang="sr-Cyrl-RS" altLang="en-US" sz="3200"/>
              <a:t> ДОЊИХ ЕКСТРЕМИТЕТА</a:t>
            </a:r>
            <a:endParaRPr lang="sr-Latn-CS" altLang="en-US" sz="3200"/>
          </a:p>
        </p:txBody>
      </p:sp>
      <p:sp>
        <p:nvSpPr>
          <p:cNvPr id="178179" name="Rectangle 3">
            <a:extLst>
              <a:ext uri="{FF2B5EF4-FFF2-40B4-BE49-F238E27FC236}">
                <a16:creationId xmlns:a16="http://schemas.microsoft.com/office/drawing/2014/main" id="{C27B8521-6384-4244-9F46-ABB1C640BC10}"/>
              </a:ext>
            </a:extLst>
          </p:cNvPr>
          <p:cNvSpPr>
            <a:spLocks noGrp="1" noChangeArrowheads="1"/>
          </p:cNvSpPr>
          <p:nvPr>
            <p:ph type="body" idx="1"/>
          </p:nvPr>
        </p:nvSpPr>
        <p:spPr>
          <a:xfrm>
            <a:off x="550863" y="1844675"/>
            <a:ext cx="7718425" cy="3394075"/>
          </a:xfrm>
        </p:spPr>
        <p:txBody>
          <a:bodyPr/>
          <a:lstStyle/>
          <a:p>
            <a:pPr eaLnBrk="1" hangingPunct="1"/>
            <a:r>
              <a:rPr lang="sr-Latn-CS" altLang="en-US" sz="2400"/>
              <a:t>Povrede mišića su najčešće povrede kod sportista. </a:t>
            </a:r>
          </a:p>
          <a:p>
            <a:pPr lvl="1" eaLnBrk="1" hangingPunct="1"/>
            <a:r>
              <a:rPr lang="sr-Latn-CS" altLang="en-US" sz="2300" b="1"/>
              <a:t>kontuzija </a:t>
            </a:r>
          </a:p>
          <a:p>
            <a:pPr lvl="1" eaLnBrk="1" hangingPunct="1"/>
            <a:r>
              <a:rPr lang="sr-Latn-CS" altLang="en-US" sz="2300" b="1"/>
              <a:t>distenzija </a:t>
            </a:r>
          </a:p>
          <a:p>
            <a:pPr lvl="1" eaLnBrk="1" hangingPunct="1"/>
            <a:r>
              <a:rPr lang="sr-Latn-CS" altLang="en-US" sz="2300" b="1"/>
              <a:t>totalna i parcijalna ruptura mišića </a:t>
            </a:r>
          </a:p>
          <a:p>
            <a:pPr lvl="1" eaLnBrk="1" hangingPunct="1"/>
            <a:r>
              <a:rPr lang="sr-Latn-CS" altLang="en-US" sz="2300" b="1"/>
              <a:t>grč ili ukočenost mišića</a:t>
            </a:r>
          </a:p>
          <a:p>
            <a:pPr lvl="1" eaLnBrk="1" hangingPunct="1">
              <a:buFont typeface="Wingdings" panose="05000000000000000000" pitchFamily="2" charset="2"/>
              <a:buNone/>
            </a:pPr>
            <a:r>
              <a:rPr lang="sr-Latn-CS" altLang="en-US" sz="2300" b="1"/>
              <a:t>Lečenje: </a:t>
            </a:r>
            <a:r>
              <a:rPr lang="sr-Cyrl-RS" altLang="en-US" sz="2300" b="1"/>
              <a:t>КТХ:</a:t>
            </a:r>
            <a:r>
              <a:rPr lang="sr-Latn-CS" altLang="en-US" sz="2300"/>
              <a:t>pozicioniranje tako da se mišić ne isteže</a:t>
            </a:r>
            <a:r>
              <a:rPr lang="sr-Cyrl-RS" altLang="en-US" sz="2300"/>
              <a:t>;</a:t>
            </a:r>
            <a:r>
              <a:rPr lang="sr-Latn-CS" altLang="en-US" sz="2300"/>
              <a:t>Izometrijske kontrakcije u gipsu, pa aktivne vežbe</a:t>
            </a:r>
            <a:r>
              <a:rPr lang="sr-Cyrl-RS" altLang="en-US" sz="2300"/>
              <a:t>;</a:t>
            </a:r>
          </a:p>
          <a:p>
            <a:pPr lvl="1" eaLnBrk="1" hangingPunct="1">
              <a:buFont typeface="Wingdings" panose="05000000000000000000" pitchFamily="2" charset="2"/>
              <a:buNone/>
            </a:pPr>
            <a:r>
              <a:rPr lang="sr-Latn-CS" altLang="en-US" sz="2300"/>
              <a:t>Parafin kao uvod</a:t>
            </a:r>
            <a:r>
              <a:rPr lang="sr-Cyrl-RS" altLang="en-US" sz="2300"/>
              <a:t> у КТХ</a:t>
            </a:r>
          </a:p>
          <a:p>
            <a:pPr lvl="1" eaLnBrk="1" hangingPunct="1">
              <a:buFont typeface="Wingdings" panose="05000000000000000000" pitchFamily="2" charset="2"/>
              <a:buNone/>
            </a:pPr>
            <a:r>
              <a:rPr lang="sr-Latn-CS" altLang="en-US" sz="2300"/>
              <a:t>ES, EF KJ</a:t>
            </a:r>
            <a:r>
              <a:rPr lang="sr-Cyrl-RS" altLang="en-US" sz="2300"/>
              <a:t>.ИФС..</a:t>
            </a:r>
          </a:p>
          <a:p>
            <a:pPr lvl="1" eaLnBrk="1" hangingPunct="1">
              <a:buFont typeface="Wingdings" panose="05000000000000000000" pitchFamily="2" charset="2"/>
              <a:buNone/>
            </a:pPr>
            <a:r>
              <a:rPr lang="sr-Latn-CS" altLang="en-US" sz="2300"/>
              <a:t> UZ</a:t>
            </a:r>
          </a:p>
          <a:p>
            <a:pPr eaLnBrk="1" hangingPunct="1"/>
            <a:endParaRPr lang="sr-Latn-CS" altLang="en-US" sz="2400" b="1"/>
          </a:p>
        </p:txBody>
      </p:sp>
    </p:spTree>
    <p:custDataLst>
      <p:tags r:id="rId1"/>
    </p:custDataLst>
  </p:cSld>
  <p:clrMapOvr>
    <a:masterClrMapping/>
  </p:clrMapOvr>
  <p:transition advTm="18875">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78178"/>
                                        </p:tgtEl>
                                        <p:attrNameLst>
                                          <p:attrName>style.visibility</p:attrName>
                                        </p:attrNameLst>
                                      </p:cBhvr>
                                      <p:to>
                                        <p:strVal val="visible"/>
                                      </p:to>
                                    </p:set>
                                    <p:anim calcmode="lin" valueType="num">
                                      <p:cBhvr>
                                        <p:cTn id="7" dur="2000" fill="hold"/>
                                        <p:tgtEl>
                                          <p:spTgt spid="178178"/>
                                        </p:tgtEl>
                                        <p:attrNameLst>
                                          <p:attrName>ppt_w</p:attrName>
                                        </p:attrNameLst>
                                      </p:cBhvr>
                                      <p:tavLst>
                                        <p:tav tm="0">
                                          <p:val>
                                            <p:strVal val="#ppt_w"/>
                                          </p:val>
                                        </p:tav>
                                        <p:tav tm="100000">
                                          <p:val>
                                            <p:strVal val="#ppt_w"/>
                                          </p:val>
                                        </p:tav>
                                      </p:tavLst>
                                    </p:anim>
                                    <p:anim calcmode="lin" valueType="num">
                                      <p:cBhvr>
                                        <p:cTn id="8" dur="2000" fill="hold"/>
                                        <p:tgtEl>
                                          <p:spTgt spid="17817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78178"/>
                                        </p:tgtEl>
                                        <p:attrNameLst>
                                          <p:attrName>ppt_x</p:attrName>
                                        </p:attrNameLst>
                                      </p:cBhvr>
                                      <p:tavLst>
                                        <p:tav tm="0">
                                          <p:val>
                                            <p:strVal val="#ppt_x-.4"/>
                                          </p:val>
                                        </p:tav>
                                        <p:tav tm="100000">
                                          <p:val>
                                            <p:strVal val="#ppt_x"/>
                                          </p:val>
                                        </p:tav>
                                      </p:tavLst>
                                    </p:anim>
                                    <p:anim calcmode="lin" valueType="num">
                                      <p:cBhvr>
                                        <p:cTn id="10" dur="2000" fill="hold"/>
                                        <p:tgtEl>
                                          <p:spTgt spid="17817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178179">
                                            <p:txEl>
                                              <p:pRg st="0" end="0"/>
                                            </p:txEl>
                                          </p:spTgt>
                                        </p:tgtEl>
                                        <p:attrNameLst>
                                          <p:attrName>style.visibility</p:attrName>
                                        </p:attrNameLst>
                                      </p:cBhvr>
                                      <p:to>
                                        <p:strVal val="visible"/>
                                      </p:to>
                                    </p:set>
                                    <p:animEffect transition="in" filter="fade">
                                      <p:cBhvr>
                                        <p:cTn id="15" dur="500">
                                          <p:stCondLst>
                                            <p:cond delay="0"/>
                                          </p:stCondLst>
                                        </p:cTn>
                                        <p:tgtEl>
                                          <p:spTgt spid="178179">
                                            <p:txEl>
                                              <p:pRg st="0" end="0"/>
                                            </p:txEl>
                                          </p:spTgt>
                                        </p:tgtEl>
                                      </p:cBhvr>
                                    </p:animEffect>
                                    <p:anim calcmode="lin" valueType="num">
                                      <p:cBhvr>
                                        <p:cTn id="16" dur="500" fill="hold">
                                          <p:stCondLst>
                                            <p:cond delay="0"/>
                                          </p:stCondLst>
                                        </p:cTn>
                                        <p:tgtEl>
                                          <p:spTgt spid="178179">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78179">
                                            <p:txEl>
                                              <p:pRg st="0" end="0"/>
                                            </p:txEl>
                                          </p:spTgt>
                                        </p:tgtEl>
                                        <p:attrNameLst>
                                          <p:attrName>ppt_y</p:attrName>
                                        </p:attrNameLst>
                                      </p:cBhvr>
                                      <p:tavLst>
                                        <p:tav tm="0">
                                          <p:val>
                                            <p:strVal val="#ppt_y"/>
                                          </p:val>
                                        </p:tav>
                                        <p:tav tm="100000">
                                          <p:val>
                                            <p:strVal val="#ppt_y"/>
                                          </p:val>
                                        </p:tav>
                                      </p:tavLst>
                                    </p:anim>
                                  </p:childTnLst>
                                </p:cTn>
                              </p:par>
                              <p:par>
                                <p:cTn id="18" presetID="40" presetClass="entr" presetSubtype="0" fill="hold" grpId="0" nodeType="withEffect">
                                  <p:stCondLst>
                                    <p:cond delay="0"/>
                                  </p:stCondLst>
                                  <p:iterate type="lt">
                                    <p:tmPct val="10000"/>
                                  </p:iterate>
                                  <p:childTnLst>
                                    <p:set>
                                      <p:cBhvr>
                                        <p:cTn id="19" dur="1" fill="hold">
                                          <p:stCondLst>
                                            <p:cond delay="0"/>
                                          </p:stCondLst>
                                        </p:cTn>
                                        <p:tgtEl>
                                          <p:spTgt spid="178179">
                                            <p:txEl>
                                              <p:pRg st="1" end="1"/>
                                            </p:txEl>
                                          </p:spTgt>
                                        </p:tgtEl>
                                        <p:attrNameLst>
                                          <p:attrName>style.visibility</p:attrName>
                                        </p:attrNameLst>
                                      </p:cBhvr>
                                      <p:to>
                                        <p:strVal val="visible"/>
                                      </p:to>
                                    </p:set>
                                    <p:animEffect transition="in" filter="fade">
                                      <p:cBhvr>
                                        <p:cTn id="20" dur="500">
                                          <p:stCondLst>
                                            <p:cond delay="0"/>
                                          </p:stCondLst>
                                        </p:cTn>
                                        <p:tgtEl>
                                          <p:spTgt spid="178179">
                                            <p:txEl>
                                              <p:pRg st="1" end="1"/>
                                            </p:txEl>
                                          </p:spTgt>
                                        </p:tgtEl>
                                      </p:cBhvr>
                                    </p:animEffect>
                                    <p:anim calcmode="lin" valueType="num">
                                      <p:cBhvr>
                                        <p:cTn id="21" dur="500" fill="hold">
                                          <p:stCondLst>
                                            <p:cond delay="0"/>
                                          </p:stCondLst>
                                        </p:cTn>
                                        <p:tgtEl>
                                          <p:spTgt spid="178179">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178179">
                                            <p:txEl>
                                              <p:pRg st="1" end="1"/>
                                            </p:txEl>
                                          </p:spTgt>
                                        </p:tgtEl>
                                        <p:attrNameLst>
                                          <p:attrName>ppt_y</p:attrName>
                                        </p:attrNameLst>
                                      </p:cBhvr>
                                      <p:tavLst>
                                        <p:tav tm="0">
                                          <p:val>
                                            <p:strVal val="#ppt_y"/>
                                          </p:val>
                                        </p:tav>
                                        <p:tav tm="100000">
                                          <p:val>
                                            <p:strVal val="#ppt_y"/>
                                          </p:val>
                                        </p:tav>
                                      </p:tavLst>
                                    </p:anim>
                                  </p:childTnLst>
                                </p:cTn>
                              </p:par>
                              <p:par>
                                <p:cTn id="23" presetID="40" presetClass="entr" presetSubtype="0" fill="hold" grpId="0" nodeType="withEffect">
                                  <p:stCondLst>
                                    <p:cond delay="0"/>
                                  </p:stCondLst>
                                  <p:iterate type="lt">
                                    <p:tmPct val="10000"/>
                                  </p:iterate>
                                  <p:childTnLst>
                                    <p:set>
                                      <p:cBhvr>
                                        <p:cTn id="24" dur="1" fill="hold">
                                          <p:stCondLst>
                                            <p:cond delay="0"/>
                                          </p:stCondLst>
                                        </p:cTn>
                                        <p:tgtEl>
                                          <p:spTgt spid="178179">
                                            <p:txEl>
                                              <p:pRg st="2" end="2"/>
                                            </p:txEl>
                                          </p:spTgt>
                                        </p:tgtEl>
                                        <p:attrNameLst>
                                          <p:attrName>style.visibility</p:attrName>
                                        </p:attrNameLst>
                                      </p:cBhvr>
                                      <p:to>
                                        <p:strVal val="visible"/>
                                      </p:to>
                                    </p:set>
                                    <p:animEffect transition="in" filter="fade">
                                      <p:cBhvr>
                                        <p:cTn id="25" dur="500">
                                          <p:stCondLst>
                                            <p:cond delay="0"/>
                                          </p:stCondLst>
                                        </p:cTn>
                                        <p:tgtEl>
                                          <p:spTgt spid="178179">
                                            <p:txEl>
                                              <p:pRg st="2" end="2"/>
                                            </p:txEl>
                                          </p:spTgt>
                                        </p:tgtEl>
                                      </p:cBhvr>
                                    </p:animEffect>
                                    <p:anim calcmode="lin" valueType="num">
                                      <p:cBhvr>
                                        <p:cTn id="26" dur="500" fill="hold">
                                          <p:stCondLst>
                                            <p:cond delay="0"/>
                                          </p:stCondLst>
                                        </p:cTn>
                                        <p:tgtEl>
                                          <p:spTgt spid="178179">
                                            <p:txEl>
                                              <p:pRg st="2" end="2"/>
                                            </p:txEl>
                                          </p:spTgt>
                                        </p:tgtEl>
                                        <p:attrNameLst>
                                          <p:attrName>ppt_x</p:attrName>
                                        </p:attrNameLst>
                                      </p:cBhvr>
                                      <p:tavLst>
                                        <p:tav tm="0">
                                          <p:val>
                                            <p:strVal val="#ppt_x-.1"/>
                                          </p:val>
                                        </p:tav>
                                        <p:tav tm="100000">
                                          <p:val>
                                            <p:strVal val="#ppt_x"/>
                                          </p:val>
                                        </p:tav>
                                      </p:tavLst>
                                    </p:anim>
                                    <p:anim calcmode="lin" valueType="num">
                                      <p:cBhvr>
                                        <p:cTn id="27" dur="500" fill="hold">
                                          <p:stCondLst>
                                            <p:cond delay="0"/>
                                          </p:stCondLst>
                                        </p:cTn>
                                        <p:tgtEl>
                                          <p:spTgt spid="178179">
                                            <p:txEl>
                                              <p:pRg st="2" end="2"/>
                                            </p:txEl>
                                          </p:spTgt>
                                        </p:tgtEl>
                                        <p:attrNameLst>
                                          <p:attrName>ppt_y</p:attrName>
                                        </p:attrNameLst>
                                      </p:cBhvr>
                                      <p:tavLst>
                                        <p:tav tm="0">
                                          <p:val>
                                            <p:strVal val="#ppt_y"/>
                                          </p:val>
                                        </p:tav>
                                        <p:tav tm="100000">
                                          <p:val>
                                            <p:strVal val="#ppt_y"/>
                                          </p:val>
                                        </p:tav>
                                      </p:tavLst>
                                    </p:anim>
                                  </p:childTnLst>
                                </p:cTn>
                              </p:par>
                              <p:par>
                                <p:cTn id="28" presetID="40" presetClass="entr" presetSubtype="0" fill="hold" grpId="0" nodeType="withEffect">
                                  <p:stCondLst>
                                    <p:cond delay="0"/>
                                  </p:stCondLst>
                                  <p:iterate type="lt">
                                    <p:tmPct val="10000"/>
                                  </p:iterate>
                                  <p:childTnLst>
                                    <p:set>
                                      <p:cBhvr>
                                        <p:cTn id="29" dur="1" fill="hold">
                                          <p:stCondLst>
                                            <p:cond delay="0"/>
                                          </p:stCondLst>
                                        </p:cTn>
                                        <p:tgtEl>
                                          <p:spTgt spid="178179">
                                            <p:txEl>
                                              <p:pRg st="3" end="3"/>
                                            </p:txEl>
                                          </p:spTgt>
                                        </p:tgtEl>
                                        <p:attrNameLst>
                                          <p:attrName>style.visibility</p:attrName>
                                        </p:attrNameLst>
                                      </p:cBhvr>
                                      <p:to>
                                        <p:strVal val="visible"/>
                                      </p:to>
                                    </p:set>
                                    <p:animEffect transition="in" filter="fade">
                                      <p:cBhvr>
                                        <p:cTn id="30" dur="500">
                                          <p:stCondLst>
                                            <p:cond delay="0"/>
                                          </p:stCondLst>
                                        </p:cTn>
                                        <p:tgtEl>
                                          <p:spTgt spid="178179">
                                            <p:txEl>
                                              <p:pRg st="3" end="3"/>
                                            </p:txEl>
                                          </p:spTgt>
                                        </p:tgtEl>
                                      </p:cBhvr>
                                    </p:animEffect>
                                    <p:anim calcmode="lin" valueType="num">
                                      <p:cBhvr>
                                        <p:cTn id="31" dur="500" fill="hold">
                                          <p:stCondLst>
                                            <p:cond delay="0"/>
                                          </p:stCondLst>
                                        </p:cTn>
                                        <p:tgtEl>
                                          <p:spTgt spid="178179">
                                            <p:txEl>
                                              <p:pRg st="3" end="3"/>
                                            </p:txEl>
                                          </p:spTgt>
                                        </p:tgtEl>
                                        <p:attrNameLst>
                                          <p:attrName>ppt_x</p:attrName>
                                        </p:attrNameLst>
                                      </p:cBhvr>
                                      <p:tavLst>
                                        <p:tav tm="0">
                                          <p:val>
                                            <p:strVal val="#ppt_x-.1"/>
                                          </p:val>
                                        </p:tav>
                                        <p:tav tm="100000">
                                          <p:val>
                                            <p:strVal val="#ppt_x"/>
                                          </p:val>
                                        </p:tav>
                                      </p:tavLst>
                                    </p:anim>
                                    <p:anim calcmode="lin" valueType="num">
                                      <p:cBhvr>
                                        <p:cTn id="32" dur="500" fill="hold">
                                          <p:stCondLst>
                                            <p:cond delay="0"/>
                                          </p:stCondLst>
                                        </p:cTn>
                                        <p:tgtEl>
                                          <p:spTgt spid="178179">
                                            <p:txEl>
                                              <p:pRg st="3" end="3"/>
                                            </p:txEl>
                                          </p:spTgt>
                                        </p:tgtEl>
                                        <p:attrNameLst>
                                          <p:attrName>ppt_y</p:attrName>
                                        </p:attrNameLst>
                                      </p:cBhvr>
                                      <p:tavLst>
                                        <p:tav tm="0">
                                          <p:val>
                                            <p:strVal val="#ppt_y"/>
                                          </p:val>
                                        </p:tav>
                                        <p:tav tm="100000">
                                          <p:val>
                                            <p:strVal val="#ppt_y"/>
                                          </p:val>
                                        </p:tav>
                                      </p:tavLst>
                                    </p:anim>
                                  </p:childTnLst>
                                </p:cTn>
                              </p:par>
                              <p:par>
                                <p:cTn id="33" presetID="40" presetClass="entr" presetSubtype="0" fill="hold" grpId="0" nodeType="withEffect">
                                  <p:stCondLst>
                                    <p:cond delay="0"/>
                                  </p:stCondLst>
                                  <p:iterate type="lt">
                                    <p:tmPct val="10000"/>
                                  </p:iterate>
                                  <p:childTnLst>
                                    <p:set>
                                      <p:cBhvr>
                                        <p:cTn id="34" dur="1" fill="hold">
                                          <p:stCondLst>
                                            <p:cond delay="0"/>
                                          </p:stCondLst>
                                        </p:cTn>
                                        <p:tgtEl>
                                          <p:spTgt spid="178179">
                                            <p:txEl>
                                              <p:pRg st="4" end="4"/>
                                            </p:txEl>
                                          </p:spTgt>
                                        </p:tgtEl>
                                        <p:attrNameLst>
                                          <p:attrName>style.visibility</p:attrName>
                                        </p:attrNameLst>
                                      </p:cBhvr>
                                      <p:to>
                                        <p:strVal val="visible"/>
                                      </p:to>
                                    </p:set>
                                    <p:animEffect transition="in" filter="fade">
                                      <p:cBhvr>
                                        <p:cTn id="35" dur="500">
                                          <p:stCondLst>
                                            <p:cond delay="0"/>
                                          </p:stCondLst>
                                        </p:cTn>
                                        <p:tgtEl>
                                          <p:spTgt spid="178179">
                                            <p:txEl>
                                              <p:pRg st="4" end="4"/>
                                            </p:txEl>
                                          </p:spTgt>
                                        </p:tgtEl>
                                      </p:cBhvr>
                                    </p:animEffect>
                                    <p:anim calcmode="lin" valueType="num">
                                      <p:cBhvr>
                                        <p:cTn id="36" dur="500" fill="hold">
                                          <p:stCondLst>
                                            <p:cond delay="0"/>
                                          </p:stCondLst>
                                        </p:cTn>
                                        <p:tgtEl>
                                          <p:spTgt spid="178179">
                                            <p:txEl>
                                              <p:pRg st="4" end="4"/>
                                            </p:txEl>
                                          </p:spTgt>
                                        </p:tgtEl>
                                        <p:attrNameLst>
                                          <p:attrName>ppt_x</p:attrName>
                                        </p:attrNameLst>
                                      </p:cBhvr>
                                      <p:tavLst>
                                        <p:tav tm="0">
                                          <p:val>
                                            <p:strVal val="#ppt_x-.1"/>
                                          </p:val>
                                        </p:tav>
                                        <p:tav tm="100000">
                                          <p:val>
                                            <p:strVal val="#ppt_x"/>
                                          </p:val>
                                        </p:tav>
                                      </p:tavLst>
                                    </p:anim>
                                    <p:anim calcmode="lin" valueType="num">
                                      <p:cBhvr>
                                        <p:cTn id="37" dur="500" fill="hold">
                                          <p:stCondLst>
                                            <p:cond delay="0"/>
                                          </p:stCondLst>
                                        </p:cTn>
                                        <p:tgtEl>
                                          <p:spTgt spid="178179">
                                            <p:txEl>
                                              <p:pRg st="4" end="4"/>
                                            </p:txEl>
                                          </p:spTgt>
                                        </p:tgtEl>
                                        <p:attrNameLst>
                                          <p:attrName>ppt_y</p:attrName>
                                        </p:attrNameLst>
                                      </p:cBhvr>
                                      <p:tavLst>
                                        <p:tav tm="0">
                                          <p:val>
                                            <p:strVal val="#ppt_y"/>
                                          </p:val>
                                        </p:tav>
                                        <p:tav tm="100000">
                                          <p:val>
                                            <p:strVal val="#ppt_y"/>
                                          </p:val>
                                        </p:tav>
                                      </p:tavLst>
                                    </p:anim>
                                  </p:childTnLst>
                                </p:cTn>
                              </p:par>
                              <p:par>
                                <p:cTn id="38" presetID="40" presetClass="entr" presetSubtype="0" fill="hold" grpId="0" nodeType="withEffect">
                                  <p:stCondLst>
                                    <p:cond delay="0"/>
                                  </p:stCondLst>
                                  <p:iterate type="lt">
                                    <p:tmPct val="10000"/>
                                  </p:iterate>
                                  <p:childTnLst>
                                    <p:set>
                                      <p:cBhvr>
                                        <p:cTn id="39" dur="1" fill="hold">
                                          <p:stCondLst>
                                            <p:cond delay="0"/>
                                          </p:stCondLst>
                                        </p:cTn>
                                        <p:tgtEl>
                                          <p:spTgt spid="178179">
                                            <p:txEl>
                                              <p:pRg st="5" end="5"/>
                                            </p:txEl>
                                          </p:spTgt>
                                        </p:tgtEl>
                                        <p:attrNameLst>
                                          <p:attrName>style.visibility</p:attrName>
                                        </p:attrNameLst>
                                      </p:cBhvr>
                                      <p:to>
                                        <p:strVal val="visible"/>
                                      </p:to>
                                    </p:set>
                                    <p:animEffect transition="in" filter="fade">
                                      <p:cBhvr>
                                        <p:cTn id="40" dur="500">
                                          <p:stCondLst>
                                            <p:cond delay="0"/>
                                          </p:stCondLst>
                                        </p:cTn>
                                        <p:tgtEl>
                                          <p:spTgt spid="178179">
                                            <p:txEl>
                                              <p:pRg st="5" end="5"/>
                                            </p:txEl>
                                          </p:spTgt>
                                        </p:tgtEl>
                                      </p:cBhvr>
                                    </p:animEffect>
                                    <p:anim calcmode="lin" valueType="num">
                                      <p:cBhvr>
                                        <p:cTn id="41" dur="500" fill="hold">
                                          <p:stCondLst>
                                            <p:cond delay="0"/>
                                          </p:stCondLst>
                                        </p:cTn>
                                        <p:tgtEl>
                                          <p:spTgt spid="178179">
                                            <p:txEl>
                                              <p:pRg st="5" end="5"/>
                                            </p:txEl>
                                          </p:spTgt>
                                        </p:tgtEl>
                                        <p:attrNameLst>
                                          <p:attrName>ppt_x</p:attrName>
                                        </p:attrNameLst>
                                      </p:cBhvr>
                                      <p:tavLst>
                                        <p:tav tm="0">
                                          <p:val>
                                            <p:strVal val="#ppt_x-.1"/>
                                          </p:val>
                                        </p:tav>
                                        <p:tav tm="100000">
                                          <p:val>
                                            <p:strVal val="#ppt_x"/>
                                          </p:val>
                                        </p:tav>
                                      </p:tavLst>
                                    </p:anim>
                                    <p:anim calcmode="lin" valueType="num">
                                      <p:cBhvr>
                                        <p:cTn id="42" dur="500" fill="hold">
                                          <p:stCondLst>
                                            <p:cond delay="0"/>
                                          </p:stCondLst>
                                        </p:cTn>
                                        <p:tgtEl>
                                          <p:spTgt spid="178179">
                                            <p:txEl>
                                              <p:pRg st="5" end="5"/>
                                            </p:txEl>
                                          </p:spTgt>
                                        </p:tgtEl>
                                        <p:attrNameLst>
                                          <p:attrName>ppt_y</p:attrName>
                                        </p:attrNameLst>
                                      </p:cBhvr>
                                      <p:tavLst>
                                        <p:tav tm="0">
                                          <p:val>
                                            <p:strVal val="#ppt_y"/>
                                          </p:val>
                                        </p:tav>
                                        <p:tav tm="100000">
                                          <p:val>
                                            <p:strVal val="#ppt_y"/>
                                          </p:val>
                                        </p:tav>
                                      </p:tavLst>
                                    </p:anim>
                                  </p:childTnLst>
                                </p:cTn>
                              </p:par>
                              <p:par>
                                <p:cTn id="43" presetID="40" presetClass="entr" presetSubtype="0" fill="hold" grpId="0" nodeType="withEffect">
                                  <p:stCondLst>
                                    <p:cond delay="0"/>
                                  </p:stCondLst>
                                  <p:iterate type="lt">
                                    <p:tmPct val="10000"/>
                                  </p:iterate>
                                  <p:childTnLst>
                                    <p:set>
                                      <p:cBhvr>
                                        <p:cTn id="44" dur="1" fill="hold">
                                          <p:stCondLst>
                                            <p:cond delay="0"/>
                                          </p:stCondLst>
                                        </p:cTn>
                                        <p:tgtEl>
                                          <p:spTgt spid="178179">
                                            <p:txEl>
                                              <p:pRg st="6" end="6"/>
                                            </p:txEl>
                                          </p:spTgt>
                                        </p:tgtEl>
                                        <p:attrNameLst>
                                          <p:attrName>style.visibility</p:attrName>
                                        </p:attrNameLst>
                                      </p:cBhvr>
                                      <p:to>
                                        <p:strVal val="visible"/>
                                      </p:to>
                                    </p:set>
                                    <p:animEffect transition="in" filter="fade">
                                      <p:cBhvr>
                                        <p:cTn id="45" dur="500">
                                          <p:stCondLst>
                                            <p:cond delay="0"/>
                                          </p:stCondLst>
                                        </p:cTn>
                                        <p:tgtEl>
                                          <p:spTgt spid="178179">
                                            <p:txEl>
                                              <p:pRg st="6" end="6"/>
                                            </p:txEl>
                                          </p:spTgt>
                                        </p:tgtEl>
                                      </p:cBhvr>
                                    </p:animEffect>
                                    <p:anim calcmode="lin" valueType="num">
                                      <p:cBhvr>
                                        <p:cTn id="46" dur="500" fill="hold">
                                          <p:stCondLst>
                                            <p:cond delay="0"/>
                                          </p:stCondLst>
                                        </p:cTn>
                                        <p:tgtEl>
                                          <p:spTgt spid="178179">
                                            <p:txEl>
                                              <p:pRg st="6" end="6"/>
                                            </p:txEl>
                                          </p:spTgt>
                                        </p:tgtEl>
                                        <p:attrNameLst>
                                          <p:attrName>ppt_x</p:attrName>
                                        </p:attrNameLst>
                                      </p:cBhvr>
                                      <p:tavLst>
                                        <p:tav tm="0">
                                          <p:val>
                                            <p:strVal val="#ppt_x-.1"/>
                                          </p:val>
                                        </p:tav>
                                        <p:tav tm="100000">
                                          <p:val>
                                            <p:strVal val="#ppt_x"/>
                                          </p:val>
                                        </p:tav>
                                      </p:tavLst>
                                    </p:anim>
                                    <p:anim calcmode="lin" valueType="num">
                                      <p:cBhvr>
                                        <p:cTn id="47" dur="500" fill="hold">
                                          <p:stCondLst>
                                            <p:cond delay="0"/>
                                          </p:stCondLst>
                                        </p:cTn>
                                        <p:tgtEl>
                                          <p:spTgt spid="178179">
                                            <p:txEl>
                                              <p:pRg st="6" end="6"/>
                                            </p:txEl>
                                          </p:spTgt>
                                        </p:tgtEl>
                                        <p:attrNameLst>
                                          <p:attrName>ppt_y</p:attrName>
                                        </p:attrNameLst>
                                      </p:cBhvr>
                                      <p:tavLst>
                                        <p:tav tm="0">
                                          <p:val>
                                            <p:strVal val="#ppt_y"/>
                                          </p:val>
                                        </p:tav>
                                        <p:tav tm="100000">
                                          <p:val>
                                            <p:strVal val="#ppt_y"/>
                                          </p:val>
                                        </p:tav>
                                      </p:tavLst>
                                    </p:anim>
                                  </p:childTnLst>
                                </p:cTn>
                              </p:par>
                              <p:par>
                                <p:cTn id="48" presetID="40" presetClass="entr" presetSubtype="0" fill="hold" grpId="0" nodeType="withEffect">
                                  <p:stCondLst>
                                    <p:cond delay="0"/>
                                  </p:stCondLst>
                                  <p:iterate type="lt">
                                    <p:tmPct val="10000"/>
                                  </p:iterate>
                                  <p:childTnLst>
                                    <p:set>
                                      <p:cBhvr>
                                        <p:cTn id="49" dur="1" fill="hold">
                                          <p:stCondLst>
                                            <p:cond delay="0"/>
                                          </p:stCondLst>
                                        </p:cTn>
                                        <p:tgtEl>
                                          <p:spTgt spid="178179">
                                            <p:txEl>
                                              <p:pRg st="7" end="7"/>
                                            </p:txEl>
                                          </p:spTgt>
                                        </p:tgtEl>
                                        <p:attrNameLst>
                                          <p:attrName>style.visibility</p:attrName>
                                        </p:attrNameLst>
                                      </p:cBhvr>
                                      <p:to>
                                        <p:strVal val="visible"/>
                                      </p:to>
                                    </p:set>
                                    <p:animEffect transition="in" filter="fade">
                                      <p:cBhvr>
                                        <p:cTn id="50" dur="500">
                                          <p:stCondLst>
                                            <p:cond delay="0"/>
                                          </p:stCondLst>
                                        </p:cTn>
                                        <p:tgtEl>
                                          <p:spTgt spid="178179">
                                            <p:txEl>
                                              <p:pRg st="7" end="7"/>
                                            </p:txEl>
                                          </p:spTgt>
                                        </p:tgtEl>
                                      </p:cBhvr>
                                    </p:animEffect>
                                    <p:anim calcmode="lin" valueType="num">
                                      <p:cBhvr>
                                        <p:cTn id="51" dur="500" fill="hold">
                                          <p:stCondLst>
                                            <p:cond delay="0"/>
                                          </p:stCondLst>
                                        </p:cTn>
                                        <p:tgtEl>
                                          <p:spTgt spid="178179">
                                            <p:txEl>
                                              <p:pRg st="7" end="7"/>
                                            </p:txEl>
                                          </p:spTgt>
                                        </p:tgtEl>
                                        <p:attrNameLst>
                                          <p:attrName>ppt_x</p:attrName>
                                        </p:attrNameLst>
                                      </p:cBhvr>
                                      <p:tavLst>
                                        <p:tav tm="0">
                                          <p:val>
                                            <p:strVal val="#ppt_x-.1"/>
                                          </p:val>
                                        </p:tav>
                                        <p:tav tm="100000">
                                          <p:val>
                                            <p:strVal val="#ppt_x"/>
                                          </p:val>
                                        </p:tav>
                                      </p:tavLst>
                                    </p:anim>
                                    <p:anim calcmode="lin" valueType="num">
                                      <p:cBhvr>
                                        <p:cTn id="52" dur="500" fill="hold">
                                          <p:stCondLst>
                                            <p:cond delay="0"/>
                                          </p:stCondLst>
                                        </p:cTn>
                                        <p:tgtEl>
                                          <p:spTgt spid="178179">
                                            <p:txEl>
                                              <p:pRg st="7" end="7"/>
                                            </p:txEl>
                                          </p:spTgt>
                                        </p:tgtEl>
                                        <p:attrNameLst>
                                          <p:attrName>ppt_y</p:attrName>
                                        </p:attrNameLst>
                                      </p:cBhvr>
                                      <p:tavLst>
                                        <p:tav tm="0">
                                          <p:val>
                                            <p:strVal val="#ppt_y"/>
                                          </p:val>
                                        </p:tav>
                                        <p:tav tm="100000">
                                          <p:val>
                                            <p:strVal val="#ppt_y"/>
                                          </p:val>
                                        </p:tav>
                                      </p:tavLst>
                                    </p:anim>
                                  </p:childTnLst>
                                </p:cTn>
                              </p:par>
                              <p:par>
                                <p:cTn id="53" presetID="40" presetClass="entr" presetSubtype="0" fill="hold" grpId="0" nodeType="withEffect">
                                  <p:stCondLst>
                                    <p:cond delay="0"/>
                                  </p:stCondLst>
                                  <p:iterate type="lt">
                                    <p:tmPct val="10000"/>
                                  </p:iterate>
                                  <p:childTnLst>
                                    <p:set>
                                      <p:cBhvr>
                                        <p:cTn id="54" dur="1" fill="hold">
                                          <p:stCondLst>
                                            <p:cond delay="0"/>
                                          </p:stCondLst>
                                        </p:cTn>
                                        <p:tgtEl>
                                          <p:spTgt spid="178179">
                                            <p:txEl>
                                              <p:pRg st="8" end="8"/>
                                            </p:txEl>
                                          </p:spTgt>
                                        </p:tgtEl>
                                        <p:attrNameLst>
                                          <p:attrName>style.visibility</p:attrName>
                                        </p:attrNameLst>
                                      </p:cBhvr>
                                      <p:to>
                                        <p:strVal val="visible"/>
                                      </p:to>
                                    </p:set>
                                    <p:animEffect transition="in" filter="fade">
                                      <p:cBhvr>
                                        <p:cTn id="55" dur="500">
                                          <p:stCondLst>
                                            <p:cond delay="0"/>
                                          </p:stCondLst>
                                        </p:cTn>
                                        <p:tgtEl>
                                          <p:spTgt spid="178179">
                                            <p:txEl>
                                              <p:pRg st="8" end="8"/>
                                            </p:txEl>
                                          </p:spTgt>
                                        </p:tgtEl>
                                      </p:cBhvr>
                                    </p:animEffect>
                                    <p:anim calcmode="lin" valueType="num">
                                      <p:cBhvr>
                                        <p:cTn id="56" dur="500" fill="hold">
                                          <p:stCondLst>
                                            <p:cond delay="0"/>
                                          </p:stCondLst>
                                        </p:cTn>
                                        <p:tgtEl>
                                          <p:spTgt spid="178179">
                                            <p:txEl>
                                              <p:pRg st="8" end="8"/>
                                            </p:txEl>
                                          </p:spTgt>
                                        </p:tgtEl>
                                        <p:attrNameLst>
                                          <p:attrName>ppt_x</p:attrName>
                                        </p:attrNameLst>
                                      </p:cBhvr>
                                      <p:tavLst>
                                        <p:tav tm="0">
                                          <p:val>
                                            <p:strVal val="#ppt_x-.1"/>
                                          </p:val>
                                        </p:tav>
                                        <p:tav tm="100000">
                                          <p:val>
                                            <p:strVal val="#ppt_x"/>
                                          </p:val>
                                        </p:tav>
                                      </p:tavLst>
                                    </p:anim>
                                    <p:anim calcmode="lin" valueType="num">
                                      <p:cBhvr>
                                        <p:cTn id="57" dur="500" fill="hold">
                                          <p:stCondLst>
                                            <p:cond delay="0"/>
                                          </p:stCondLst>
                                        </p:cTn>
                                        <p:tgtEl>
                                          <p:spTgt spid="17817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8" grpId="0"/>
      <p:bldP spid="17817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zarastanje">
            <a:extLst>
              <a:ext uri="{FF2B5EF4-FFF2-40B4-BE49-F238E27FC236}">
                <a16:creationId xmlns:a16="http://schemas.microsoft.com/office/drawing/2014/main" id="{4926FC2A-2F9C-446B-A464-86B2B13D9F9C}"/>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457200" y="1092200"/>
            <a:ext cx="8229600" cy="4140200"/>
          </a:xfrm>
        </p:spPr>
      </p:pic>
    </p:spTree>
  </p:cSld>
  <p:clrMapOvr>
    <a:masterClrMapping/>
  </p:clrMapOvr>
  <p:transition advTm="21070">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930B78BA-3BC6-418A-9BCD-88F61B44997C}"/>
              </a:ext>
            </a:extLst>
          </p:cNvPr>
          <p:cNvSpPr>
            <a:spLocks noGrp="1"/>
          </p:cNvSpPr>
          <p:nvPr>
            <p:ph type="title"/>
          </p:nvPr>
        </p:nvSpPr>
        <p:spPr/>
        <p:txBody>
          <a:bodyPr/>
          <a:lstStyle/>
          <a:p>
            <a:pPr eaLnBrk="1" fontAlgn="auto" hangingPunct="1">
              <a:spcAft>
                <a:spcPts val="0"/>
              </a:spcAft>
              <a:defRPr/>
            </a:pPr>
            <a:r>
              <a:rPr lang="sr-Cyrl-CS" altLang="en-US" sz="3200" dirty="0">
                <a:solidFill>
                  <a:schemeClr val="tx1">
                    <a:lumMod val="75000"/>
                    <a:lumOff val="25000"/>
                  </a:schemeClr>
                </a:solidFill>
                <a:latin typeface="Calibri" panose="020F0502020204030204" pitchFamily="34" charset="0"/>
                <a:cs typeface="Calibri" panose="020F0502020204030204" pitchFamily="34" charset="0"/>
              </a:rPr>
              <a:t>Клинички проблеми болесника са повредама меких ткива ДЕ</a:t>
            </a:r>
            <a:endParaRPr lang="en-US" altLang="en-US" sz="3200"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14339" name="Content Placeholder 2" descr="Rectangle: Click to edit Master text styles&#10;Second level&#10;Third level&#10;Fourth level&#10;Fifth level">
            <a:extLst>
              <a:ext uri="{FF2B5EF4-FFF2-40B4-BE49-F238E27FC236}">
                <a16:creationId xmlns:a16="http://schemas.microsoft.com/office/drawing/2014/main" id="{7F2EC490-FC02-4B8B-9CF2-6CF62B39EB2F}"/>
              </a:ext>
            </a:extLst>
          </p:cNvPr>
          <p:cNvSpPr>
            <a:spLocks noGrp="1" noChangeArrowheads="1"/>
          </p:cNvSpPr>
          <p:nvPr>
            <p:ph idx="1"/>
          </p:nvPr>
        </p:nvSpPr>
        <p:spPr/>
        <p:txBody>
          <a:bodyPr/>
          <a:lstStyle/>
          <a:p>
            <a:pPr eaLnBrk="1" hangingPunct="1"/>
            <a:r>
              <a:rPr lang="sr-Cyrl-CS" altLang="en-US">
                <a:cs typeface="Times New Roman" panose="02020603050405020304" pitchFamily="18" charset="0"/>
              </a:rPr>
              <a:t>Бол</a:t>
            </a:r>
          </a:p>
          <a:p>
            <a:pPr eaLnBrk="1" hangingPunct="1"/>
            <a:r>
              <a:rPr lang="sr-Cyrl-CS" altLang="en-US">
                <a:cs typeface="Times New Roman" panose="02020603050405020304" pitchFamily="18" charset="0"/>
              </a:rPr>
              <a:t>Оток</a:t>
            </a:r>
          </a:p>
          <a:p>
            <a:pPr eaLnBrk="1" hangingPunct="1"/>
            <a:r>
              <a:rPr lang="sr-Cyrl-CS" altLang="en-US">
                <a:cs typeface="Times New Roman" panose="02020603050405020304" pitchFamily="18" charset="0"/>
              </a:rPr>
              <a:t>Хематом</a:t>
            </a:r>
          </a:p>
          <a:p>
            <a:pPr eaLnBrk="1" hangingPunct="1"/>
            <a:r>
              <a:rPr lang="sr-Cyrl-CS" altLang="en-US">
                <a:cs typeface="Times New Roman" panose="02020603050405020304" pitchFamily="18" charset="0"/>
              </a:rPr>
              <a:t>Контрактура</a:t>
            </a:r>
          </a:p>
          <a:p>
            <a:pPr eaLnBrk="1" hangingPunct="1"/>
            <a:r>
              <a:rPr lang="sr-Cyrl-CS" altLang="en-US">
                <a:cs typeface="Times New Roman" panose="02020603050405020304" pitchFamily="18" charset="0"/>
              </a:rPr>
              <a:t>Спазам мишића</a:t>
            </a:r>
            <a:endParaRPr lang="sr-Latn-CS" altLang="en-US">
              <a:cs typeface="Times New Roman" panose="02020603050405020304" pitchFamily="18" charset="0"/>
            </a:endParaRPr>
          </a:p>
          <a:p>
            <a:pPr eaLnBrk="1" hangingPunct="1"/>
            <a:r>
              <a:rPr lang="sr-Cyrl-CS" altLang="en-US">
                <a:cs typeface="Times New Roman" panose="02020603050405020304" pitchFamily="18" charset="0"/>
              </a:rPr>
              <a:t>Оштећење нерава,тетива..</a:t>
            </a:r>
          </a:p>
          <a:p>
            <a:pPr eaLnBrk="1" hangingPunct="1"/>
            <a:r>
              <a:rPr lang="sr-Cyrl-CS" altLang="en-US">
                <a:cs typeface="Times New Roman" panose="02020603050405020304" pitchFamily="18" charset="0"/>
              </a:rPr>
              <a:t>Функција </a:t>
            </a:r>
          </a:p>
          <a:p>
            <a:pPr eaLnBrk="1" hangingPunct="1"/>
            <a:endParaRPr lang="en-US" altLang="en-US">
              <a:latin typeface="Times New Roman" panose="02020603050405020304" pitchFamily="18" charset="0"/>
              <a:cs typeface="Times New Roman" panose="02020603050405020304" pitchFamily="18" charset="0"/>
            </a:endParaRPr>
          </a:p>
        </p:txBody>
      </p:sp>
    </p:spTree>
  </p:cSld>
  <p:clrMapOvr>
    <a:masterClrMapping/>
  </p:clrMapOvr>
  <p:transition spd="slow" advTm="28616">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a:extLst>
              <a:ext uri="{FF2B5EF4-FFF2-40B4-BE49-F238E27FC236}">
                <a16:creationId xmlns:a16="http://schemas.microsoft.com/office/drawing/2014/main" id="{D5C9A625-0912-411C-BEB6-4435719E78A6}"/>
              </a:ext>
            </a:extLst>
          </p:cNvPr>
          <p:cNvSpPr>
            <a:spLocks noGrp="1"/>
          </p:cNvSpPr>
          <p:nvPr>
            <p:ph type="title"/>
          </p:nvPr>
        </p:nvSpPr>
        <p:spPr/>
        <p:txBody>
          <a:bodyPr/>
          <a:lstStyle/>
          <a:p>
            <a:pPr eaLnBrk="1" fontAlgn="auto" hangingPunct="1">
              <a:spcAft>
                <a:spcPts val="0"/>
              </a:spcAft>
              <a:defRPr/>
            </a:pPr>
            <a:r>
              <a:rPr lang="en-US" altLang="en-US" sz="3600" b="1">
                <a:solidFill>
                  <a:schemeClr val="tx1">
                    <a:lumMod val="75000"/>
                    <a:lumOff val="25000"/>
                  </a:schemeClr>
                </a:solidFill>
              </a:rPr>
              <a:t>ФАЗЕ ТОКА ПОВРЕДЕ</a:t>
            </a:r>
          </a:p>
        </p:txBody>
      </p:sp>
      <p:sp>
        <p:nvSpPr>
          <p:cNvPr id="15363" name="Content Placeholder 1" descr="Rectangle: Click to edit Master text styles&#10;Second level&#10;Third level&#10;Fourth level&#10;Fifth level">
            <a:extLst>
              <a:ext uri="{FF2B5EF4-FFF2-40B4-BE49-F238E27FC236}">
                <a16:creationId xmlns:a16="http://schemas.microsoft.com/office/drawing/2014/main" id="{AB0CEBEC-62F2-4E17-BD02-D0D21C12BEBC}"/>
              </a:ext>
            </a:extLst>
          </p:cNvPr>
          <p:cNvSpPr>
            <a:spLocks noGrp="1" noChangeArrowheads="1"/>
          </p:cNvSpPr>
          <p:nvPr>
            <p:ph idx="1"/>
          </p:nvPr>
        </p:nvSpPr>
        <p:spPr/>
        <p:txBody>
          <a:bodyPr anchor="ctr"/>
          <a:lstStyle/>
          <a:p>
            <a:pPr eaLnBrk="1" hangingPunct="1"/>
            <a:r>
              <a:rPr lang="en-US" altLang="en-US"/>
              <a:t>Фаза оштећења ткива</a:t>
            </a:r>
          </a:p>
          <a:p>
            <a:pPr eaLnBrk="1" hangingPunct="1"/>
            <a:endParaRPr lang="en-US" altLang="en-US"/>
          </a:p>
          <a:p>
            <a:pPr eaLnBrk="1" hangingPunct="1"/>
            <a:r>
              <a:rPr lang="en-US" altLang="en-US"/>
              <a:t>Фаза запаљенске реакције</a:t>
            </a:r>
          </a:p>
          <a:p>
            <a:pPr eaLnBrk="1" hangingPunct="1"/>
            <a:endParaRPr lang="en-US" altLang="en-US"/>
          </a:p>
          <a:p>
            <a:pPr eaLnBrk="1" hangingPunct="1"/>
            <a:r>
              <a:rPr lang="en-US" altLang="en-US"/>
              <a:t>Фаза опоравка ткива</a:t>
            </a:r>
          </a:p>
          <a:p>
            <a:pPr eaLnBrk="1" hangingPunct="1"/>
            <a:endParaRPr lang="en-US" altLang="en-US"/>
          </a:p>
          <a:p>
            <a:pPr eaLnBrk="1" hangingPunct="1"/>
            <a:r>
              <a:rPr lang="en-US" altLang="en-US"/>
              <a:t>Фаза ремоделирања</a:t>
            </a:r>
          </a:p>
        </p:txBody>
      </p:sp>
      <p:sp>
        <p:nvSpPr>
          <p:cNvPr id="15364" name="Čuvar mesta za broj slajda 3">
            <a:extLst>
              <a:ext uri="{FF2B5EF4-FFF2-40B4-BE49-F238E27FC236}">
                <a16:creationId xmlns:a16="http://schemas.microsoft.com/office/drawing/2014/main" id="{1456C3EC-2F0C-4D78-9FE8-9736E2E6152F}"/>
              </a:ext>
            </a:extLst>
          </p:cNvPr>
          <p:cNvSpPr>
            <a:spLocks noGrp="1" noChangeArrowheads="1"/>
          </p:cNvSpPr>
          <p:nvPr>
            <p:ph type="sldNum" sz="quarter" idx="12"/>
          </p:nvPr>
        </p:nvSpPr>
        <p:spPr>
          <a:xfrm>
            <a:off x="3124200" y="6248400"/>
            <a:ext cx="2895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Font typeface="Wingdings" panose="05000000000000000000" pitchFamily="2" charset="2"/>
              <a:buChar char="l"/>
              <a:defRPr sz="3200">
                <a:solidFill>
                  <a:schemeClr val="tx1"/>
                </a:solidFill>
                <a:latin typeface="Arial" panose="020B0604020202020204" pitchFamily="34" charset="0"/>
              </a:defRPr>
            </a:lvl1pPr>
            <a:lvl2pPr marL="742950" indent="-285750">
              <a:spcBef>
                <a:spcPct val="20000"/>
              </a:spcBef>
              <a:buClr>
                <a:schemeClr val="accent1"/>
              </a:buClr>
              <a:buFont typeface="Wingdings" panose="05000000000000000000" pitchFamily="2" charset="2"/>
              <a:buChar char="¡"/>
              <a:defRPr sz="2700">
                <a:solidFill>
                  <a:schemeClr val="tx1"/>
                </a:solidFill>
                <a:latin typeface="Arial" panose="020B0604020202020204" pitchFamily="34" charset="0"/>
              </a:defRPr>
            </a:lvl2pPr>
            <a:lvl3pPr marL="1143000" indent="-228600">
              <a:spcBef>
                <a:spcPct val="20000"/>
              </a:spcBef>
              <a:buClr>
                <a:schemeClr val="accent1"/>
              </a:buClr>
              <a:buFont typeface="Wingdings" panose="05000000000000000000" pitchFamily="2" charset="2"/>
              <a:buChar char="l"/>
              <a:defRPr sz="2300">
                <a:solidFill>
                  <a:schemeClr val="tx1"/>
                </a:solidFill>
                <a:latin typeface="Arial" panose="020B0604020202020204" pitchFamily="34" charset="0"/>
              </a:defRPr>
            </a:lvl3pPr>
            <a:lvl4pPr marL="1600200" indent="-228600">
              <a:spcBef>
                <a:spcPct val="20000"/>
              </a:spcBef>
              <a:buClr>
                <a:schemeClr val="accent1"/>
              </a:buClr>
              <a:buChar char="•"/>
              <a:defRPr sz="2000">
                <a:solidFill>
                  <a:schemeClr val="tx1"/>
                </a:solidFill>
                <a:latin typeface="Arial" panose="020B0604020202020204" pitchFamily="34" charset="0"/>
              </a:defRPr>
            </a:lvl4pPr>
            <a:lvl5pPr marL="2057400" indent="-22860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FontTx/>
              <a:buNone/>
            </a:pPr>
            <a:fld id="{8E857C7E-CACB-4DA0-A4A8-8DD56DABEF96}" type="slidenum">
              <a:rPr lang="en-US" altLang="en-US" sz="1400" smtClean="0">
                <a:latin typeface="Tahoma" panose="020B0604030504040204" pitchFamily="34" charset="0"/>
                <a:cs typeface="Arial" panose="020B0604020202020204" pitchFamily="34" charset="0"/>
              </a:rPr>
              <a:pPr algn="ctr">
                <a:spcBef>
                  <a:spcPct val="0"/>
                </a:spcBef>
                <a:buClrTx/>
                <a:buFontTx/>
                <a:buNone/>
              </a:pPr>
              <a:t>9</a:t>
            </a:fld>
            <a:endParaRPr lang="en-US" altLang="en-US" sz="1400">
              <a:latin typeface="Tahoma" panose="020B0604030504040204" pitchFamily="34" charset="0"/>
              <a:cs typeface="Arial" panose="020B0604020202020204" pitchFamily="34" charset="0"/>
            </a:endParaRPr>
          </a:p>
        </p:txBody>
      </p:sp>
    </p:spTree>
  </p:cSld>
  <p:clrMapOvr>
    <a:masterClrMapping/>
  </p:clrMapOvr>
  <p:transition spd="slow" advTm="29731">
    <p:random/>
  </p:transition>
</p:sld>
</file>

<file path=ppt/tags/tag1.xml><?xml version="1.0" encoding="utf-8"?>
<p:tagLst xmlns:a="http://schemas.openxmlformats.org/drawingml/2006/main" xmlns:r="http://schemas.openxmlformats.org/officeDocument/2006/relationships" xmlns:p="http://schemas.openxmlformats.org/presentationml/2006/main">
  <p:tag name="TIMING" val="|1.4|1.2|25.2|1.7|0.7|28.5"/>
</p:tagLst>
</file>

<file path=ppt/tags/tag10.xml><?xml version="1.0" encoding="utf-8"?>
<p:tagLst xmlns:a="http://schemas.openxmlformats.org/drawingml/2006/main" xmlns:r="http://schemas.openxmlformats.org/officeDocument/2006/relationships" xmlns:p="http://schemas.openxmlformats.org/presentationml/2006/main">
  <p:tag name="TIMING" val="|0.4"/>
</p:tagLst>
</file>

<file path=ppt/tags/tag11.xml><?xml version="1.0" encoding="utf-8"?>
<p:tagLst xmlns:a="http://schemas.openxmlformats.org/drawingml/2006/main" xmlns:r="http://schemas.openxmlformats.org/officeDocument/2006/relationships" xmlns:p="http://schemas.openxmlformats.org/presentationml/2006/main">
  <p:tag name="TIMING" val="|0.7|3.2"/>
</p:tagLst>
</file>

<file path=ppt/tags/tag12.xml><?xml version="1.0" encoding="utf-8"?>
<p:tagLst xmlns:a="http://schemas.openxmlformats.org/drawingml/2006/main" xmlns:r="http://schemas.openxmlformats.org/officeDocument/2006/relationships" xmlns:p="http://schemas.openxmlformats.org/presentationml/2006/main">
  <p:tag name="TIMING" val="|0.3|1.1"/>
</p:tagLst>
</file>

<file path=ppt/tags/tag13.xml><?xml version="1.0" encoding="utf-8"?>
<p:tagLst xmlns:a="http://schemas.openxmlformats.org/drawingml/2006/main" xmlns:r="http://schemas.openxmlformats.org/officeDocument/2006/relationships" xmlns:p="http://schemas.openxmlformats.org/presentationml/2006/main">
  <p:tag name="TIMING" val="|0.8|1.4"/>
</p:tagLst>
</file>

<file path=ppt/tags/tag14.xml><?xml version="1.0" encoding="utf-8"?>
<p:tagLst xmlns:a="http://schemas.openxmlformats.org/drawingml/2006/main" xmlns:r="http://schemas.openxmlformats.org/officeDocument/2006/relationships" xmlns:p="http://schemas.openxmlformats.org/presentationml/2006/main">
  <p:tag name="TIMING" val="|0.4"/>
</p:tagLst>
</file>

<file path=ppt/tags/tag15.xml><?xml version="1.0" encoding="utf-8"?>
<p:tagLst xmlns:a="http://schemas.openxmlformats.org/drawingml/2006/main" xmlns:r="http://schemas.openxmlformats.org/officeDocument/2006/relationships" xmlns:p="http://schemas.openxmlformats.org/presentationml/2006/main">
  <p:tag name="TIMING" val="|0.5"/>
</p:tagLst>
</file>

<file path=ppt/tags/tag16.xml><?xml version="1.0" encoding="utf-8"?>
<p:tagLst xmlns:a="http://schemas.openxmlformats.org/drawingml/2006/main" xmlns:r="http://schemas.openxmlformats.org/officeDocument/2006/relationships" xmlns:p="http://schemas.openxmlformats.org/presentationml/2006/main">
  <p:tag name="TIMING" val="|1.1"/>
</p:tagLst>
</file>

<file path=ppt/tags/tag17.xml><?xml version="1.0" encoding="utf-8"?>
<p:tagLst xmlns:a="http://schemas.openxmlformats.org/drawingml/2006/main" xmlns:r="http://schemas.openxmlformats.org/officeDocument/2006/relationships" xmlns:p="http://schemas.openxmlformats.org/presentationml/2006/main">
  <p:tag name="TIMING" val="|1.4|1.2|3|55.6|11.8"/>
</p:tagLst>
</file>

<file path=ppt/tags/tag18.xml><?xml version="1.0" encoding="utf-8"?>
<p:tagLst xmlns:a="http://schemas.openxmlformats.org/drawingml/2006/main" xmlns:r="http://schemas.openxmlformats.org/officeDocument/2006/relationships" xmlns:p="http://schemas.openxmlformats.org/presentationml/2006/main">
  <p:tag name="TIMING" val="|0.4|1"/>
</p:tagLst>
</file>

<file path=ppt/tags/tag19.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8.1"/>
</p:tagLst>
</file>

<file path=ppt/tags/tag20.xml><?xml version="1.0" encoding="utf-8"?>
<p:tagLst xmlns:a="http://schemas.openxmlformats.org/drawingml/2006/main" xmlns:r="http://schemas.openxmlformats.org/officeDocument/2006/relationships" xmlns:p="http://schemas.openxmlformats.org/presentationml/2006/main">
  <p:tag name="TIMING" val="|0.9|1.3|9.6|3.4|5|3.3|9.6"/>
</p:tagLst>
</file>

<file path=ppt/tags/tag21.xml><?xml version="1.0" encoding="utf-8"?>
<p:tagLst xmlns:a="http://schemas.openxmlformats.org/drawingml/2006/main" xmlns:r="http://schemas.openxmlformats.org/officeDocument/2006/relationships" xmlns:p="http://schemas.openxmlformats.org/presentationml/2006/main">
  <p:tag name="TIMING" val="|1.7|10.7|21.7"/>
</p:tagLst>
</file>

<file path=ppt/tags/tag22.xml><?xml version="1.0" encoding="utf-8"?>
<p:tagLst xmlns:a="http://schemas.openxmlformats.org/drawingml/2006/main" xmlns:r="http://schemas.openxmlformats.org/officeDocument/2006/relationships" xmlns:p="http://schemas.openxmlformats.org/presentationml/2006/main">
  <p:tag name="TIMING" val="|9.7|38.5|71.5"/>
</p:tagLst>
</file>

<file path=ppt/tags/tag23.xml><?xml version="1.0" encoding="utf-8"?>
<p:tagLst xmlns:a="http://schemas.openxmlformats.org/drawingml/2006/main" xmlns:r="http://schemas.openxmlformats.org/officeDocument/2006/relationships" xmlns:p="http://schemas.openxmlformats.org/presentationml/2006/main">
  <p:tag name="TIMING" val="|0.8"/>
</p:tagLst>
</file>

<file path=ppt/tags/tag3.xml><?xml version="1.0" encoding="utf-8"?>
<p:tagLst xmlns:a="http://schemas.openxmlformats.org/drawingml/2006/main" xmlns:r="http://schemas.openxmlformats.org/officeDocument/2006/relationships" xmlns:p="http://schemas.openxmlformats.org/presentationml/2006/main">
  <p:tag name="TIMING" val="|0.9|1.1|3.4|11.1"/>
</p:tagLst>
</file>

<file path=ppt/tags/tag4.xml><?xml version="1.0" encoding="utf-8"?>
<p:tagLst xmlns:a="http://schemas.openxmlformats.org/drawingml/2006/main" xmlns:r="http://schemas.openxmlformats.org/officeDocument/2006/relationships" xmlns:p="http://schemas.openxmlformats.org/presentationml/2006/main">
  <p:tag name="TIMING" val="|0.8|1.5"/>
</p:tagLst>
</file>

<file path=ppt/tags/tag5.xml><?xml version="1.0" encoding="utf-8"?>
<p:tagLst xmlns:a="http://schemas.openxmlformats.org/drawingml/2006/main" xmlns:r="http://schemas.openxmlformats.org/officeDocument/2006/relationships" xmlns:p="http://schemas.openxmlformats.org/presentationml/2006/main">
  <p:tag name="TIMING" val="|0.7"/>
</p:tagLst>
</file>

<file path=ppt/tags/tag6.xml><?xml version="1.0" encoding="utf-8"?>
<p:tagLst xmlns:a="http://schemas.openxmlformats.org/drawingml/2006/main" xmlns:r="http://schemas.openxmlformats.org/officeDocument/2006/relationships" xmlns:p="http://schemas.openxmlformats.org/presentationml/2006/main">
  <p:tag name="TIMING" val="|0.7"/>
</p:tagLst>
</file>

<file path=ppt/tags/tag7.xml><?xml version="1.0" encoding="utf-8"?>
<p:tagLst xmlns:a="http://schemas.openxmlformats.org/drawingml/2006/main" xmlns:r="http://schemas.openxmlformats.org/officeDocument/2006/relationships" xmlns:p="http://schemas.openxmlformats.org/presentationml/2006/main">
  <p:tag name="TIMING" val="|1"/>
</p:tagLst>
</file>

<file path=ppt/tags/tag8.xml><?xml version="1.0" encoding="utf-8"?>
<p:tagLst xmlns:a="http://schemas.openxmlformats.org/drawingml/2006/main" xmlns:r="http://schemas.openxmlformats.org/officeDocument/2006/relationships" xmlns:p="http://schemas.openxmlformats.org/presentationml/2006/main">
  <p:tag name="TIMING" val="|0.5|1.4"/>
</p:tagLst>
</file>

<file path=ppt/tags/tag9.xml><?xml version="1.0" encoding="utf-8"?>
<p:tagLst xmlns:a="http://schemas.openxmlformats.org/drawingml/2006/main" xmlns:r="http://schemas.openxmlformats.org/officeDocument/2006/relationships" xmlns:p="http://schemas.openxmlformats.org/presentationml/2006/main">
  <p:tag name="TIMING" val="|3.3"/>
</p:tagLst>
</file>

<file path=ppt/theme/theme1.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1778</TotalTime>
  <Words>3506</Words>
  <Application>Microsoft Office PowerPoint</Application>
  <PresentationFormat>On-screen Show (4:3)</PresentationFormat>
  <Paragraphs>440</Paragraphs>
  <Slides>60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60</vt:i4>
      </vt:variant>
    </vt:vector>
  </HeadingPairs>
  <TitlesOfParts>
    <vt:vector size="68" baseType="lpstr">
      <vt:lpstr>Arial</vt:lpstr>
      <vt:lpstr>Arno Pro</vt:lpstr>
      <vt:lpstr>Calibri</vt:lpstr>
      <vt:lpstr>Courier New</vt:lpstr>
      <vt:lpstr>Tahoma</vt:lpstr>
      <vt:lpstr>Times New Roman</vt:lpstr>
      <vt:lpstr>Wingdings</vt:lpstr>
      <vt:lpstr>Watermark</vt:lpstr>
      <vt:lpstr>ПОВРЕДЕ МЕКИХ ТКИВА ДОЊИХ ЕКСТРЕМИТЕТА</vt:lpstr>
      <vt:lpstr>МЕКА ТКИВА</vt:lpstr>
      <vt:lpstr>ПОДЕЛА ПРЕМА ТОКУ</vt:lpstr>
      <vt:lpstr>ПОДЕЛА</vt:lpstr>
      <vt:lpstr>УНУТРАШЊИ ФАКТОРИ </vt:lpstr>
      <vt:lpstr> КЛИНИЧКИ ЕНТИТЕТИ</vt:lpstr>
      <vt:lpstr>PowerPoint Presentation</vt:lpstr>
      <vt:lpstr>Клинички проблеми болесника са повредама меких ткива ДЕ</vt:lpstr>
      <vt:lpstr>ФАЗЕ ТОКА ПОВРЕДЕ</vt:lpstr>
      <vt:lpstr>ДИЈАГНОСТИКА ПОВРЕДА МЕКИХ ТКИВА</vt:lpstr>
      <vt:lpstr>PowerPoint Presentation</vt:lpstr>
      <vt:lpstr>PowerPoint Presentation</vt:lpstr>
      <vt:lpstr>PowerPoint Presentation</vt:lpstr>
      <vt:lpstr>Терапије код повреда меких ткива ДЕ</vt:lpstr>
      <vt:lpstr>Articulatio coxae</vt:lpstr>
      <vt:lpstr>PowerPoint Presentation</vt:lpstr>
      <vt:lpstr>Iščašenje kuka  (Luxatio coxofemoralis traumatica) </vt:lpstr>
      <vt:lpstr>PowerPoint Presentation</vt:lpstr>
      <vt:lpstr>PowerPoint Presentation</vt:lpstr>
      <vt:lpstr>Анатомска грађа зглоба колена</vt:lpstr>
      <vt:lpstr> REGIJA KOLENA</vt:lpstr>
      <vt:lpstr>Чашица (patella) својом зглобном површином се налази изнад зглобне површине бутне кости (facies patellaris), у коју  упада само када је колено у флексији. Приликом флексије зглоба колена, чашица врши веома снажан притисак на кондиле бутне кости, потискујући их назад. </vt:lpstr>
      <vt:lpstr>PowerPoint Presentation</vt:lpstr>
      <vt:lpstr>Предња и задња ложа надколенице</vt:lpstr>
      <vt:lpstr>Повреде мишића ДЕ  Контузија-настаје директним ударцем. Тежа повреда је када је мишић затегнут него када је релаксиран, јер се меко ткиво  угиба тј. делује амортизујуће на ударац. Најчешћа је контузија м.quadricepsa ( vastus lateralis i intermedius) Дистензија-настаје у тренутку спринта, или специфичним околностима (када су антагоинисти још увек у контракцији, код скраћења хамстрингса. Руптуре мишића, парцијане и тоталне-настају при снажном ударцу у контраховани мишић, код наглог трзаја као нпр. испружање колена у трку. Најчешће се јавља код недовољног тренираних спортиста. Премор и замор су битни фактори у настанку руптуре мишића.   Болан грч-јавља се као заштитна реакција, када капиларна венска дренажа није у стању да на адекватан начин враћа крв у вене. Мањак калцијума, калијума, ударац или вишак млечне киселине могу бити узрок грча мишића.</vt:lpstr>
      <vt:lpstr>Симптоми  повреде мишића су: изненадни оштар бол, утисак цепања и кидања мишића, утисак истезања мишића, утисак одузетости, немогућност хода или јако отежан ход,  пасивне кретње су праћене болом. Знаци: оток на месту оштећења, палпаторна болна осетљивост, удубљење („феномен једногрбе или двогрбе камиле“). Контракција мишића је отежана и јако болна, хематом или на самом месту повреде или на удаљеном увек указује на кидање мишићних влакана. </vt:lpstr>
      <vt:lpstr>PowerPoint Presentation</vt:lpstr>
      <vt:lpstr>Дисторзије зглоба колена    Тачна дијагноза  се поставља веома тешко.Повреде колатералних лигамената и централних укрштених веза некад изоловане, а често и комбиноване, што није лако разликовати.   Бенигне дисторзије су праћене израженим болом, па и отоком, али нису резултат теже макроскопске лезије капсуло-лигаментарног апарата.Могу се спонтано успешно залечити.   Озбиљне дисторзије су масивни прекиди лигамената и меких ткива са коштаним авулзионим повредама и померањем зглобних компонената.Последице се могу сагледати само после пажњиве хирушке експлорације и реконструкције.   </vt:lpstr>
      <vt:lpstr>Разликујемо три степена дисторзија:   Први степен  елонгационе дисторзије су најлакши степен повреде. Механизам: изненадни неконтролисани покрет, при чему долази до дистензије лигаментарног апарата, капсуле и синовије, као и повреде неуроваскуларних лигамената. У тренутку саме трауме болесник осети оштар бол, који му ограничава даљу нормалну функцију. </vt:lpstr>
      <vt:lpstr>Други степен лацерационе дисторзије. Траума је јачег интензитета ,пa долази до делимичног прекида лигамената. У тренутку повреде  болесник има осећај да му је нешто ”пукло” у зглобу. Бол je oштар и онемогућава нормалан ослонац, болесник храмље . Зглоб  се налази у анталгичном нефизиолошком положају. Хематом се јавља брзо и брзо се шири. Веома су ограничени активни и веома  болни пасивни покрети. </vt:lpstr>
      <vt:lpstr>Трећи степен  руптурационе дисторзије , најтежи степен дисторзије. Долази до комплетног прекида појединих лигамената, са већим оштећењима капсуле, синовије и НВ елемената. Код најтежих случајева јавља се авлузија коштаних припоја тетива или лигамената. Бол доводи до потпуне афункције зглоба. Присутна је деформација зглоба у нефизиолошком положају са отоком и крвним изливом који се веома брзо повећава. Активни покрети су немогући док су пасивни могући и преко физиолошких граница. Механизам: при паду уз форсирани ротациони или абдукциони, односно адукциони покрет у зглобу, док је бутина фиксирана. Лечење:   обавезан хирушки захват.</vt:lpstr>
      <vt:lpstr>Динамички тестови којима се циљано, појединачно испитује очуваност функције поједининих ситема стабилности су:  Абдукциони валгус стрес тест, за медијално-колатерални лигамент колена. Стопало је ротирано упоље, а колено савијено око 30 степени. Опружање кука опушта задњу ложу натколенице. Валгус стрес се изводи једном руком, док друга држи стопало.  Благим покретима испитује се степен нестабиности да се при том не би изазвали јачи бол или рефлексни мишићни спазам. Повећана амплитуда абдукције колена са јасним медијалним отварањем чини тест позитивним. Присуство и одсуство нестабилности колена значајније је него њихов степен. Тест се оцењује као 1+, 2+, или 3+. </vt:lpstr>
      <vt:lpstr>Lachmann тест  је вероватно најосетљивији за нестабилност LCA. Пацијент лежи са коленом савијеним око 15 степени, а стопалом ослоњеним на подлогу. Једна рука стабилизује фемур притиском на кондиле фемура. Друга рука хвата за горњи кондил тибије са задње стране и покушава да га помери унапред. Позитиван тест померање унапред за неколико милиметара</vt:lpstr>
      <vt:lpstr>Динамички тест  за проверу АП нестабилности колена. Колено је савијено под углом од 60-90 степени, а стопало је на подлози. Испитивач стабилизује колено, шаке се постављају на обе стране тибијалног дела зглоба, а затим се повлачи унапред. То је познати знак предње фијоке. Предња укрштена веза  у нормалним околностима не допушта знатну предњу сублуксацију</vt:lpstr>
      <vt:lpstr> ПОВРЕДА КОЛЕНА</vt:lpstr>
      <vt:lpstr>PowerPoint Presentation</vt:lpstr>
      <vt:lpstr>PowerPoint Presentation</vt:lpstr>
      <vt:lpstr> Повреде менискуса А)Повреде медијалног менискуса настају када је колено флектирано и ротирано споља, а због пада или ударца дође до абдукције потколенице. Тада се укљешти менискус између бутне кости и голењаче.  Повреда унутрашњег менискуса је много чешћа(7:1) јер је   мање покретан, јер је срастао са зглобном капсулом и колатералним лигаментом.  Б) Повреде спољашњег менискуса настају при унутрашњој ротацији и варус положају или при паду на подвијену ногу. Најчешће се ради о уздужном расцепу. Механизми:1)код спортиста 2) код дегенерације зглобне хрскавице( чучањ, клечање..), јер се сав притисак преноси на менискусе  3)удружена са повредама лигамената услед нестабилности зглоба</vt:lpstr>
      <vt:lpstr>PowerPoint Presentation</vt:lpstr>
      <vt:lpstr>PowerPoint Presentation</vt:lpstr>
      <vt:lpstr>ЛЕЧЕЊЕ ПОВРЕДА МЕНИСКУСА</vt:lpstr>
      <vt:lpstr>Аppleyev тест- пацијент лежи на трбуху, бутна кост чврсто фиксирана уз подлогу, подколеница флектиране под углом од 90 степени. Испитивач  притисне подколеницу на подлогу, и ротира стопало наизменично унутра и упоље мењајући степен флексије. Појава прескока или бола указују на лезију менискуса.</vt:lpstr>
      <vt:lpstr>Mc Murray тест-   Нога која се испитује савијена у куку и колену тако да пета додирује бутину. Испитивач једном руком обухвати стопало, а другом колено. Потом се стопало ротира упоље, потколеница абдукује и колено екстендира. Уколико се под прстима руке којом је обухваћено колено осети прескок, вероватно се ради о расцепу медијалног менискуса.</vt:lpstr>
      <vt:lpstr>PowerPoint Presentation</vt:lpstr>
      <vt:lpstr>PowerPoint Presentation</vt:lpstr>
      <vt:lpstr>PowerPoint Presentation</vt:lpstr>
      <vt:lpstr>PowerPoint Presentation</vt:lpstr>
      <vt:lpstr>PowerPoint Presentation</vt:lpstr>
      <vt:lpstr>Физикална терапија</vt:lpstr>
      <vt:lpstr>Артроскопија  Сазнање о вишеструком значају менискуса за очување и стабилност зглоба колена довеле су у знатној мери и до промене става у лечењу руптура менискуса. Уколико се ради о периферном или перкапсуларном расцепу менискуса, постоји реална могућност да дође до његовог зарастања јер је део менискуса уз  синовијални припој васкуларизован. Тх: хирушка сутура довешће до потпуне цикатризације расцепа у току 5-6 недеља.Расцеп тела менискуса не може да зарасте( нема крвних судова. Артроскопија је хирушка процедура током које се унутрашњост зглоба прегледа помоћу оптичког инструмента повезаног са камером. На тај начин могуће је понекад и лечење оштећених зглобних елемената. Предност артроскопске хирургије у односу на класичну хирушку методу  је у томе што је мање инвазивна. Артоскопијом колена се могу установити и лечити: прекиди лигамената, менискуса и тетива, запаљење синовије колена, зглобни преломи као и оштећења зглобне хрскавице.</vt:lpstr>
      <vt:lpstr>РЕГИЈА СКОЧНОГ ЗГЛОБА</vt:lpstr>
      <vt:lpstr>PowerPoint Presentation</vt:lpstr>
      <vt:lpstr> Distorzija skočnog zgloba</vt:lpstr>
      <vt:lpstr>PowerPoint Presentation</vt:lpstr>
      <vt:lpstr>PowerPoint Presentation</vt:lpstr>
      <vt:lpstr>PowerPoint Presentation</vt:lpstr>
      <vt:lpstr>PowerPoint Presentation</vt:lpstr>
      <vt:lpstr>PowerPoint Presentation</vt:lpstr>
      <vt:lpstr>PowerPoint Presentation</vt:lpstr>
      <vt:lpstr> POVREDE MIŠIĆA ДОЊИХ ЕКСТРЕМИТЕТА</vt:lpstr>
    </vt:vector>
  </TitlesOfParts>
  <Company>STC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faXcooL</dc:creator>
  <cp:lastModifiedBy>q</cp:lastModifiedBy>
  <cp:revision>231</cp:revision>
  <dcterms:created xsi:type="dcterms:W3CDTF">2008-07-02T19:22:13Z</dcterms:created>
  <dcterms:modified xsi:type="dcterms:W3CDTF">2020-09-30T20:28:11Z</dcterms:modified>
</cp:coreProperties>
</file>